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6"/>
  </p:notesMasterIdLst>
  <p:sldIdLst>
    <p:sldId id="284" r:id="rId3"/>
    <p:sldId id="326" r:id="rId4"/>
    <p:sldId id="278" r:id="rId5"/>
    <p:sldId id="327" r:id="rId6"/>
    <p:sldId id="546" r:id="rId7"/>
    <p:sldId id="541" r:id="rId8"/>
    <p:sldId id="542" r:id="rId9"/>
    <p:sldId id="540" r:id="rId10"/>
    <p:sldId id="500" r:id="rId11"/>
    <p:sldId id="547" r:id="rId12"/>
    <p:sldId id="415" r:id="rId13"/>
    <p:sldId id="367" r:id="rId14"/>
    <p:sldId id="550" r:id="rId15"/>
    <p:sldId id="551" r:id="rId16"/>
    <p:sldId id="552" r:id="rId17"/>
    <p:sldId id="287" r:id="rId18"/>
    <p:sldId id="303" r:id="rId19"/>
    <p:sldId id="557" r:id="rId20"/>
    <p:sldId id="333" r:id="rId21"/>
    <p:sldId id="348" r:id="rId22"/>
    <p:sldId id="369" r:id="rId23"/>
    <p:sldId id="544" r:id="rId24"/>
    <p:sldId id="363" r:id="rId25"/>
    <p:sldId id="373" r:id="rId26"/>
    <p:sldId id="394" r:id="rId27"/>
    <p:sldId id="395" r:id="rId28"/>
    <p:sldId id="399" r:id="rId29"/>
    <p:sldId id="368" r:id="rId30"/>
    <p:sldId id="558" r:id="rId31"/>
    <p:sldId id="393" r:id="rId32"/>
    <p:sldId id="274" r:id="rId33"/>
    <p:sldId id="559" r:id="rId34"/>
    <p:sldId id="396" r:id="rId35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3366FF"/>
    <a:srgbClr val="0000FF"/>
    <a:srgbClr val="FFFF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19" autoAdjust="0"/>
  </p:normalViewPr>
  <p:slideViewPr>
    <p:cSldViewPr>
      <p:cViewPr>
        <p:scale>
          <a:sx n="50" d="100"/>
          <a:sy n="50" d="100"/>
        </p:scale>
        <p:origin x="1872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77FA6B4-7FF3-4D44-ABC2-2D56948399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5EC6028-654B-4ED6-9758-B4E07893E54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A6974C6F-AF65-4141-8E9A-FF50330E94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346D6EFD-4937-483B-B9A2-2B4EDA0818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</a:p>
          <a:p>
            <a:pPr lvl="2"/>
            <a:r>
              <a:rPr lang="sv-SE" noProof="0"/>
              <a:t>Third level</a:t>
            </a:r>
          </a:p>
          <a:p>
            <a:pPr lvl="3"/>
            <a:r>
              <a:rPr lang="sv-SE" noProof="0"/>
              <a:t>Fourth level</a:t>
            </a:r>
          </a:p>
          <a:p>
            <a:pPr lvl="4"/>
            <a:r>
              <a:rPr lang="sv-SE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CC76783-6A56-4C85-8DB4-DE04090D48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E965345E-0D53-48CF-935A-CC5E15FA05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F82073-B3EE-4257-9063-3289CEA7B0E5}" type="slidenum">
              <a:rPr lang="sv-SE" altLang="ar-EG"/>
              <a:pPr/>
              <a:t>‹#›</a:t>
            </a:fld>
            <a:endParaRPr lang="sv-SE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522EA32-49F2-480C-8B53-8D3B487C9A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ADD16F-098B-4997-91E3-623D60912F06}" type="slidenum">
              <a:rPr lang="ar-SA" altLang="ar-EG"/>
              <a:pPr eaLnBrk="1" hangingPunct="1"/>
              <a:t>1</a:t>
            </a:fld>
            <a:endParaRPr lang="nl-NL" altLang="ar-EG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F89F7C3D-E51B-4C2E-BD3D-45545E1DA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D4214AB-2DD6-4399-AD25-730DCA71F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953DA7E6-1D50-497C-BD40-FD125400EE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1F11C0-58D5-470B-90C1-4E1BED3B9F88}" type="slidenum">
              <a:rPr lang="en-US" altLang="ar-EG" sz="1200" b="0"/>
              <a:pPr/>
              <a:t>18</a:t>
            </a:fld>
            <a:endParaRPr lang="en-US" altLang="ar-EG" sz="1200" b="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83DBF5A-6C1A-423B-801A-94CB69BEE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9CF66181-2D5C-4BE6-BAF9-A5EEDD001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ar-EG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BB32D1-406E-A647-98D7-B1E57998ACF7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Quantitative and All depend on standard curves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Non-destructive: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pitchFamily="26" charset="-128"/>
                <a:cs typeface="ＭＳ Ｐゴシック" pitchFamily="26" charset="-128"/>
              </a:rPr>
              <a:t>A280 (20 to 3000 ug/ml)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trp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 and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tyr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, variable in different proteins, other things absorb eg nucleic acids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pitchFamily="26" charset="-128"/>
                <a:cs typeface="ＭＳ Ｐゴシック" pitchFamily="26" charset="-128"/>
              </a:rPr>
              <a:t>A205 (1 to 10 ug/ml) peptide bond,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many other things eg buffers absorb here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pitchFamily="26" charset="-128"/>
                <a:cs typeface="ＭＳ Ｐゴシック" pitchFamily="26" charset="-128"/>
              </a:rPr>
              <a:t>Fluorescence (5 to 50 ug/ml) UV excitation leads to trp fluorescence, requires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Trp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 and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fluorometer</a:t>
            </a:r>
          </a:p>
          <a:p>
            <a:pPr eaLnBrk="1" hangingPunct="1">
              <a:spcBef>
                <a:spcPct val="0"/>
              </a:spcBef>
            </a:pP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Destructive: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pitchFamily="26" charset="-128"/>
                <a:cs typeface="ＭＳ Ｐゴシック" pitchFamily="26" charset="-128"/>
              </a:rPr>
              <a:t>Lowry method (1 to 20 ug/200ul),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Folin-Ciocalteu phenol 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reagent binds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Tyr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 with CuTartrate and gives purple color;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buffers, reducing agents, detergents, sugars interfere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pitchFamily="26" charset="-128"/>
                <a:cs typeface="ＭＳ Ｐゴシック" pitchFamily="26" charset="-128"/>
              </a:rPr>
              <a:t>Bradford method (1 to 10 ug/100ul),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coomassie dye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 binds to proteins, (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Arg and aromatics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); glycerol, detergents mercaptoethanol, buffers interfere.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>
                <a:ea typeface="ＭＳ Ｐゴシック" pitchFamily="26" charset="-128"/>
                <a:cs typeface="ＭＳ Ｐゴシック" pitchFamily="26" charset="-128"/>
              </a:rPr>
              <a:t>BCA (bicinchoninic acid) method (0.5ug/ml), more stable than Lowry, but </a:t>
            </a:r>
            <a:r>
              <a:rPr lang="en-US" b="1">
                <a:ea typeface="ＭＳ Ｐゴシック" pitchFamily="26" charset="-128"/>
                <a:cs typeface="ＭＳ Ｐゴシック" pitchFamily="26" charset="-128"/>
              </a:rPr>
              <a:t>reducing agents</a:t>
            </a:r>
            <a:r>
              <a:rPr lang="en-US">
                <a:ea typeface="ＭＳ Ｐゴシック" pitchFamily="26" charset="-128"/>
                <a:cs typeface="ＭＳ Ｐゴシック" pitchFamily="26" charset="-128"/>
              </a:rPr>
              <a:t> interfere.</a:t>
            </a:r>
          </a:p>
          <a:p>
            <a:pPr eaLnBrk="1" hangingPunct="1">
              <a:spcBef>
                <a:spcPct val="0"/>
              </a:spcBef>
            </a:pPr>
            <a:endParaRPr lang="en-US" b="1">
              <a:ea typeface="ＭＳ Ｐゴシック" pitchFamily="26" charset="-128"/>
              <a:cs typeface="ＭＳ Ｐゴシック" pitchFamily="26" charset="-128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160129-D26C-4E66-88AD-C624653BF65C}" type="slidenum">
              <a:rPr lang="en-US"/>
              <a:pPr/>
              <a:t>26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4299DE-271C-477B-92C6-14B7F9AF3C8E}" type="slidenum">
              <a:rPr lang="ar-SA" smtClean="0">
                <a:latin typeface="Arial" pitchFamily="34" charset="0"/>
              </a:rPr>
              <a:pPr/>
              <a:t>33</a:t>
            </a:fld>
            <a:endParaRPr lang="nl-NL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677DFA-F31A-432A-ADFF-1A56159F7F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A1F083-BF0E-42A5-BADE-C87C4F50FD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A80DA0-FEA6-4E4B-9F7E-15A1C234D1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E16D-72F1-4724-A729-CD2FB6F213D2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32015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7AFEE-688C-4257-BD86-E8CD72E5E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ED809-AD89-454F-A628-695C76B61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DF57DE-B69F-452F-ACAE-EB10557FE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E3057-1E3F-415E-80EB-5FC6C5FBDB5B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227068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9AD053-378F-4A25-809A-DC5816E2B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57B95C-DBC4-4478-A326-B8A59CCEB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2C2ABB-2CB2-41EC-B0E2-6147AA689F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B37537-47C7-45D8-B524-45F86384DC3A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2873811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6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B9BDB-214A-7045-9005-81484A17D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4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85417-459E-2E43-ACB7-27D227659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77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3A558-C7BC-4F5C-9A76-A4D1742E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215E-ECE4-4591-94B1-4ACB28FBF6C6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E7A92-2C65-4413-B312-56057116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84D7B-A633-4376-B413-506B1EB23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2C891-5ABF-49AF-84A5-C534E7F67FC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420931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7D38C-456C-4C9B-B1FA-B8557633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5C1A-C117-4CF5-B742-1C78D6C40EE3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8B36A-31E2-4FC4-AC9F-C321BF89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E0F73-F147-43BF-89E2-929FA3051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5B82E-EB08-4953-823B-AB6400E80030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289577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00C08A-F36A-4CA3-99D4-20C253345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33841-7E52-4886-A9F7-BB5CA599670B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A5DBA-C279-437A-9A2F-A9E7E057E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67785-98C2-4A28-BFC3-D0DC9056B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4229E-31FE-4914-ABD7-779A317521E9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728771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6A6327-2599-4E95-BA72-D103C194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55462-5098-416F-B8D2-4D51FE4C1C01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E7EB33F-4718-432E-B714-09996C0D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19ED85-0194-483A-A06D-875765F9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06C0B-D347-4B28-B20A-2070D7B84B4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56439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6D08B8-5ABA-4B61-965F-29E9751E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AD0EC-3EE0-47EE-8CA1-3D80C6987823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1EA43C-E947-4872-B197-26AAC1645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3B3AB0-BC81-4881-8EA5-42B3408A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AB2E2-1EB2-44F6-BFB2-6E986DD7549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322458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855D17-80D0-445C-93FE-A6FD0EC0B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EF2889-8BDB-45C0-9E4D-7432A7BEEC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0E6BCD-BFE6-432D-8511-3924F20831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2EABF7-1DAC-45A4-86B4-B56B14F264E8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14077673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0562D3-43AE-4B91-9382-75FB09DA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CFF38-419F-40A0-BCFF-C7EEB91A4420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B5F629E-898A-41CB-B9F7-946DD264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99BA34-3437-46D6-AA18-360919EB8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45C7B-AF09-4711-B256-8907A00E371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273753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50D526-B847-4033-8A18-765E090C8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FFD7-5AD6-4CE8-8F01-4A5BA27F8237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1CED5D-EDEF-4DA4-97A4-E5FBFDBC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156B5E-E610-4B01-89C7-47DC2FAC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8B61C-1117-4885-9494-3B255954BB43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48049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0E7338-18D4-42D2-8F91-8A1EBDAB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22066-3993-423D-9647-0951726B0139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2F32179-E4A4-44CF-80F0-D6FEBF61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1A85FA-5E38-4427-BC98-469FF5DD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56D3D-6A26-4FAC-B6A2-546AD4352DDB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3109700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A8C5C3-7CA1-408C-9A11-6BE36E7A0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BA77A-0401-45D5-AEB4-CE3DBA52AF44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DFA120-5991-4F42-8CFC-E69889C2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B6E57F-8482-43FF-B6B1-1C42D13A0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238BC2-5B07-4D34-8351-9D59D6EB1FEA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1109977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EC36C-2E7B-4019-BC4B-B2D4D0DF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0E578-8F2D-45BB-B72B-095B928316AE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702EC-F5A1-4107-B12F-AAB7BDA8E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21DF4-6589-40FD-AC84-F9CE533C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40807-672E-432C-B6A1-999031B6B85C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4074139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9687E-3AD1-4196-BBD0-2EE30474F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75C0-2A68-4BE4-B07C-C349D279BC7B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C886B-5112-41E4-B570-E23CBAA3E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F6017-2C43-4F83-92B6-17C0A2A1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5D3EB-422B-445B-8518-B8C514821E05}" type="slidenum">
              <a:rPr lang="en-US" altLang="ar-EG"/>
              <a:pPr/>
              <a:t>‹#›</a:t>
            </a:fld>
            <a:endParaRPr lang="en-US" altLang="ar-EG"/>
          </a:p>
        </p:txBody>
      </p:sp>
    </p:spTree>
    <p:extLst>
      <p:ext uri="{BB962C8B-B14F-4D97-AF65-F5344CB8AC3E}">
        <p14:creationId xmlns:p14="http://schemas.microsoft.com/office/powerpoint/2010/main" val="3987477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134D06-304D-4904-BFA2-40AEAA4D7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8B3F58-FED3-4F9E-A2B0-8CB2AF5B9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F36AEE-0E43-4C30-B62A-C17F0E845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371AE-A673-4F57-9F12-E5311CC24704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134487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3154BB-D0BD-4E77-A482-8CF9A0EB2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BCB908-7D8D-4125-B56C-0B835B430B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404AFC-F634-4BA6-8D18-108BC550E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9D32C-F5FE-4F90-9CAB-A7B2A812A3A0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29433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6B56EBF-A915-4A03-9F73-8AFB45B114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CA1D4B-7697-4557-B555-E73329FEB2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7064DE-4C9C-4DD7-81BF-C05155111A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8743-F393-47A2-8E7A-56401FBD815C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14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CED82-1979-42F6-AC4D-5ED0884FFE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81FB2E-C023-45AB-98A3-D29F250A0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B76E27-D809-42F1-B6C9-ED11167BED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D4D8C-1427-4DB9-9820-1F3CB6E0B295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1827127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408799-C6BE-44FF-8027-16B478F36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58285E-BD46-404C-8CEB-57BF3F00B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75BC13-2FF1-4A16-ACC2-5C11E1667D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5F8EC-708C-4E33-AB6C-EBCF664E83EF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1386110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481688-1F3A-4BF7-A3AC-8FC3D2DD5D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4AD788-A9F2-4CCE-B499-F2520A7848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3231C-1CFF-4A76-91FC-883482179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47960-1DB8-49A8-B501-C4048BE52EE0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29490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181714-41ED-4F65-A492-FBFFBA6FDB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2B5B1-223E-4395-9867-8759293BDC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5C27A-DA3B-4D20-874C-665707217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167F4B-5F73-4CAC-814A-E02AB3F7D8D4}" type="slidenum">
              <a:rPr lang="sv-SE" altLang="ar-EG"/>
              <a:pPr/>
              <a:t>‹#›</a:t>
            </a:fld>
            <a:endParaRPr lang="sv-SE" altLang="ar-EG"/>
          </a:p>
        </p:txBody>
      </p:sp>
    </p:spTree>
    <p:extLst>
      <p:ext uri="{BB962C8B-B14F-4D97-AF65-F5344CB8AC3E}">
        <p14:creationId xmlns:p14="http://schemas.microsoft.com/office/powerpoint/2010/main" val="306045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EAE01E-F225-404D-A7B5-41AAE7A802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ar-EG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A90CD7-74AD-450C-91FE-1B367A7142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ar-EG"/>
              <a:t>Click to edit Master text styles</a:t>
            </a:r>
          </a:p>
          <a:p>
            <a:pPr lvl="1"/>
            <a:r>
              <a:rPr lang="sv-SE" altLang="ar-EG"/>
              <a:t>Second level</a:t>
            </a:r>
          </a:p>
          <a:p>
            <a:pPr lvl="2"/>
            <a:r>
              <a:rPr lang="sv-SE" altLang="ar-EG"/>
              <a:t>Third level</a:t>
            </a:r>
          </a:p>
          <a:p>
            <a:pPr lvl="3"/>
            <a:r>
              <a:rPr lang="sv-SE" altLang="ar-EG"/>
              <a:t>Fourth level</a:t>
            </a:r>
          </a:p>
          <a:p>
            <a:pPr lvl="4"/>
            <a:r>
              <a:rPr lang="sv-SE" altLang="ar-EG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59757C-8EC2-42E6-9419-0FAF8AD278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AE201F-A20E-4259-BB28-E87C414321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F1404B-452F-4840-9753-CAD18F54791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7A009C-1B1C-4D1B-AB7B-624C965650DA}" type="slidenum">
              <a:rPr lang="sv-SE" altLang="ar-EG"/>
              <a:pPr/>
              <a:t>‹#›</a:t>
            </a:fld>
            <a:endParaRPr lang="sv-SE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20" r:id="rId12"/>
    <p:sldLayoutId id="2147483922" r:id="rId13"/>
    <p:sldLayoutId id="21474839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F06283AD-759C-4AF0-8A05-EC14216175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6DA9287-D861-4DED-92AB-4027340B37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EG"/>
              <a:t>Click to edit Master text styles</a:t>
            </a:r>
          </a:p>
          <a:p>
            <a:pPr lvl="1"/>
            <a:r>
              <a:rPr lang="en-US" altLang="ar-EG"/>
              <a:t>Second level</a:t>
            </a:r>
          </a:p>
          <a:p>
            <a:pPr lvl="2"/>
            <a:r>
              <a:rPr lang="en-US" altLang="ar-EG"/>
              <a:t>Third level</a:t>
            </a:r>
          </a:p>
          <a:p>
            <a:pPr lvl="3"/>
            <a:r>
              <a:rPr lang="en-US" altLang="ar-EG"/>
              <a:t>Fourth level</a:t>
            </a:r>
          </a:p>
          <a:p>
            <a:pPr lvl="4"/>
            <a:r>
              <a:rPr lang="en-US" altLang="ar-EG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CAF33-6EA0-4145-A8C0-09CCCB3373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DA8818B-DE80-4BA1-8508-B960B3CFFAFF}" type="datetimeFigureOut">
              <a:rPr lang="en-US"/>
              <a:pPr>
                <a:defRPr/>
              </a:pPr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2EC27-D66F-4582-A051-48BBF69D88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A61C1-5936-4A5A-A1CC-6C9CA4C7EC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CEFCDC9-6FB7-48BC-9382-511731DBA292}" type="slidenum">
              <a:rPr lang="en-US" altLang="ar-EG"/>
              <a:pPr/>
              <a:t>‹#›</a:t>
            </a:fld>
            <a:endParaRPr lang="en-US" alt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>
            <a:extLst>
              <a:ext uri="{FF2B5EF4-FFF2-40B4-BE49-F238E27FC236}">
                <a16:creationId xmlns:a16="http://schemas.microsoft.com/office/drawing/2014/main" id="{AA33B17F-117B-4645-A5AD-0767EF579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819400"/>
            <a:ext cx="444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ar-EG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A</a:t>
            </a:r>
            <a:r>
              <a:rPr lang="ar-EG" altLang="ar-EG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meer</a:t>
            </a:r>
            <a:r>
              <a:rPr lang="en-US" altLang="ar-EG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altLang="ar-EG" sz="28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Effat</a:t>
            </a:r>
            <a:r>
              <a:rPr lang="en-US" altLang="ar-EG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 M</a:t>
            </a:r>
            <a:r>
              <a:rPr lang="ar-EG" altLang="ar-EG" sz="2800" b="1" dirty="0">
                <a:latin typeface="Comic Sans MS" panose="030F0702030302020204" pitchFamily="66" charset="0"/>
                <a:cs typeface="Arial" panose="020B0604020202020204" pitchFamily="34" charset="0"/>
              </a:rPr>
              <a:t> Elfarash</a:t>
            </a:r>
            <a:endParaRPr lang="nl-NL" altLang="ar-EG" sz="2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428239-B313-4D7F-ACE1-EDC8CBC67AEB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143000"/>
            <a:ext cx="8001000" cy="14700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b="1" dirty="0">
                <a:latin typeface="Comic Sans MS" pitchFamily="66" charset="0"/>
                <a:ea typeface="+mj-ea"/>
                <a:cs typeface="+mj-cs"/>
              </a:rPr>
              <a:t>Quantification of Protein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328439-59A7-48CB-9D55-FBBBC79EDF73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4343400"/>
            <a:ext cx="7010400" cy="25146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Dept. of Genetics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Fac. of Agriculture, </a:t>
            </a:r>
            <a:r>
              <a:rPr lang="en-US" sz="2800" kern="0" dirty="0" err="1">
                <a:latin typeface="Comic Sans MS" pitchFamily="66" charset="0"/>
              </a:rPr>
              <a:t>Assiut</a:t>
            </a:r>
            <a:r>
              <a:rPr lang="en-US" sz="2800" kern="0" dirty="0">
                <a:latin typeface="Comic Sans MS" pitchFamily="66" charset="0"/>
              </a:rPr>
              <a:t> Univ.</a:t>
            </a:r>
          </a:p>
          <a:p>
            <a:pPr marL="342900" indent="-342900" algn="ctr">
              <a:spcBef>
                <a:spcPct val="20000"/>
              </a:spcBef>
              <a:buFontTx/>
              <a:buChar char="•"/>
              <a:defRPr/>
            </a:pPr>
            <a:endParaRPr lang="en-US" sz="2800" kern="0" dirty="0"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kern="0" dirty="0">
                <a:latin typeface="Comic Sans MS" pitchFamily="66" charset="0"/>
              </a:rPr>
              <a:t>aelfarash@aun.edu.eg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219201" y="13994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>
                <a:latin typeface="Comic Sans MS" pitchFamily="66" charset="0"/>
              </a:rPr>
              <a:t>Expression analysis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4686302" y="-1028703"/>
            <a:ext cx="609598" cy="46482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3000" y="1579217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Comic Sans MS" pitchFamily="66" charset="0"/>
              </a:rPr>
              <a:t>Protein Level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603455" y="1562098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Comic Sans MS" pitchFamily="66" charset="0"/>
              </a:rPr>
              <a:t>mRNA</a:t>
            </a:r>
          </a:p>
        </p:txBody>
      </p:sp>
      <p:pic>
        <p:nvPicPr>
          <p:cNvPr id="76805" name="Picture 5" descr="Image result for gene expression regulation levels">
            <a:extLst>
              <a:ext uri="{FF2B5EF4-FFF2-40B4-BE49-F238E27FC236}">
                <a16:creationId xmlns:a16="http://schemas.microsoft.com/office/drawing/2014/main" id="{835354EC-F9AF-477C-B2A8-23E63C27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4" y="2298652"/>
            <a:ext cx="6010274" cy="437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4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Protein Quantification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r>
              <a:rPr lang="en-US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Most of proteins are colorless</a:t>
            </a:r>
          </a:p>
          <a:p>
            <a:r>
              <a:rPr lang="en-US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In most cases, a mixture of several proteins or many proteins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976C3D4-A2FC-4F94-A2C2-05BE9FEF00AA}"/>
              </a:ext>
            </a:extLst>
          </p:cNvPr>
          <p:cNvSpPr>
            <a:spLocks/>
          </p:cNvSpPr>
          <p:nvPr/>
        </p:nvSpPr>
        <p:spPr bwMode="auto">
          <a:xfrm>
            <a:off x="3286125" y="3227387"/>
            <a:ext cx="4029075" cy="3402013"/>
          </a:xfrm>
          <a:custGeom>
            <a:avLst/>
            <a:gdLst/>
            <a:ahLst/>
            <a:cxnLst>
              <a:cxn ang="0">
                <a:pos x="795" y="197"/>
              </a:cxn>
              <a:cxn ang="0">
                <a:pos x="1037" y="117"/>
              </a:cxn>
              <a:cxn ang="0">
                <a:pos x="1392" y="110"/>
              </a:cxn>
              <a:cxn ang="0">
                <a:pos x="1867" y="70"/>
              </a:cxn>
              <a:cxn ang="0">
                <a:pos x="2068" y="10"/>
              </a:cxn>
              <a:cxn ang="0">
                <a:pos x="2309" y="30"/>
              </a:cxn>
              <a:cxn ang="0">
                <a:pos x="2430" y="190"/>
              </a:cxn>
              <a:cxn ang="0">
                <a:pos x="2537" y="773"/>
              </a:cxn>
              <a:cxn ang="0">
                <a:pos x="2436" y="1296"/>
              </a:cxn>
              <a:cxn ang="0">
                <a:pos x="2189" y="1584"/>
              </a:cxn>
              <a:cxn ang="0">
                <a:pos x="1546" y="2046"/>
              </a:cxn>
              <a:cxn ang="0">
                <a:pos x="983" y="2059"/>
              </a:cxn>
              <a:cxn ang="0">
                <a:pos x="119" y="1543"/>
              </a:cxn>
              <a:cxn ang="0">
                <a:pos x="266" y="706"/>
              </a:cxn>
              <a:cxn ang="0">
                <a:pos x="487" y="284"/>
              </a:cxn>
              <a:cxn ang="0">
                <a:pos x="795" y="197"/>
              </a:cxn>
            </a:cxnLst>
            <a:rect l="0" t="0" r="r" b="b"/>
            <a:pathLst>
              <a:path w="2538" h="2143">
                <a:moveTo>
                  <a:pt x="795" y="197"/>
                </a:moveTo>
                <a:cubicBezTo>
                  <a:pt x="887" y="169"/>
                  <a:pt x="938" y="131"/>
                  <a:pt x="1037" y="117"/>
                </a:cubicBezTo>
                <a:cubicBezTo>
                  <a:pt x="1136" y="103"/>
                  <a:pt x="1254" y="118"/>
                  <a:pt x="1392" y="110"/>
                </a:cubicBezTo>
                <a:cubicBezTo>
                  <a:pt x="1530" y="102"/>
                  <a:pt x="1754" y="87"/>
                  <a:pt x="1867" y="70"/>
                </a:cubicBezTo>
                <a:cubicBezTo>
                  <a:pt x="1980" y="53"/>
                  <a:pt x="1994" y="17"/>
                  <a:pt x="2068" y="10"/>
                </a:cubicBezTo>
                <a:cubicBezTo>
                  <a:pt x="2142" y="3"/>
                  <a:pt x="2249" y="0"/>
                  <a:pt x="2309" y="30"/>
                </a:cubicBezTo>
                <a:cubicBezTo>
                  <a:pt x="2369" y="60"/>
                  <a:pt x="2392" y="66"/>
                  <a:pt x="2430" y="190"/>
                </a:cubicBezTo>
                <a:cubicBezTo>
                  <a:pt x="2468" y="314"/>
                  <a:pt x="2536" y="589"/>
                  <a:pt x="2537" y="773"/>
                </a:cubicBezTo>
                <a:cubicBezTo>
                  <a:pt x="2538" y="957"/>
                  <a:pt x="2494" y="1161"/>
                  <a:pt x="2436" y="1296"/>
                </a:cubicBezTo>
                <a:cubicBezTo>
                  <a:pt x="2378" y="1431"/>
                  <a:pt x="2337" y="1459"/>
                  <a:pt x="2189" y="1584"/>
                </a:cubicBezTo>
                <a:cubicBezTo>
                  <a:pt x="2041" y="1709"/>
                  <a:pt x="1747" y="1967"/>
                  <a:pt x="1546" y="2046"/>
                </a:cubicBezTo>
                <a:cubicBezTo>
                  <a:pt x="1345" y="2125"/>
                  <a:pt x="1221" y="2143"/>
                  <a:pt x="983" y="2059"/>
                </a:cubicBezTo>
                <a:cubicBezTo>
                  <a:pt x="745" y="1975"/>
                  <a:pt x="238" y="1768"/>
                  <a:pt x="119" y="1543"/>
                </a:cubicBezTo>
                <a:cubicBezTo>
                  <a:pt x="0" y="1318"/>
                  <a:pt x="205" y="916"/>
                  <a:pt x="266" y="706"/>
                </a:cubicBezTo>
                <a:cubicBezTo>
                  <a:pt x="327" y="496"/>
                  <a:pt x="400" y="372"/>
                  <a:pt x="487" y="284"/>
                </a:cubicBezTo>
                <a:cubicBezTo>
                  <a:pt x="574" y="196"/>
                  <a:pt x="703" y="225"/>
                  <a:pt x="795" y="197"/>
                </a:cubicBezTo>
                <a:close/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2A1CA4A-716B-40CE-A501-F018966C87A9}"/>
              </a:ext>
            </a:extLst>
          </p:cNvPr>
          <p:cNvSpPr>
            <a:spLocks/>
          </p:cNvSpPr>
          <p:nvPr/>
        </p:nvSpPr>
        <p:spPr bwMode="auto">
          <a:xfrm>
            <a:off x="4241800" y="3568700"/>
            <a:ext cx="1473200" cy="762000"/>
          </a:xfrm>
          <a:custGeom>
            <a:avLst/>
            <a:gdLst/>
            <a:ahLst/>
            <a:cxnLst>
              <a:cxn ang="0">
                <a:pos x="153" y="15"/>
              </a:cxn>
              <a:cxn ang="0">
                <a:pos x="19" y="109"/>
              </a:cxn>
              <a:cxn ang="0">
                <a:pos x="39" y="216"/>
              </a:cxn>
              <a:cxn ang="0">
                <a:pos x="120" y="277"/>
              </a:cxn>
              <a:cxn ang="0">
                <a:pos x="193" y="196"/>
              </a:cxn>
              <a:cxn ang="0">
                <a:pos x="347" y="116"/>
              </a:cxn>
              <a:cxn ang="0">
                <a:pos x="321" y="22"/>
              </a:cxn>
              <a:cxn ang="0">
                <a:pos x="153" y="15"/>
              </a:cxn>
            </a:cxnLst>
            <a:rect l="0" t="0" r="r" b="b"/>
            <a:pathLst>
              <a:path w="368" h="280">
                <a:moveTo>
                  <a:pt x="153" y="15"/>
                </a:moveTo>
                <a:cubicBezTo>
                  <a:pt x="103" y="30"/>
                  <a:pt x="38" y="76"/>
                  <a:pt x="19" y="109"/>
                </a:cubicBezTo>
                <a:cubicBezTo>
                  <a:pt x="0" y="142"/>
                  <a:pt x="22" y="188"/>
                  <a:pt x="39" y="216"/>
                </a:cubicBezTo>
                <a:cubicBezTo>
                  <a:pt x="56" y="244"/>
                  <a:pt x="94" y="280"/>
                  <a:pt x="120" y="277"/>
                </a:cubicBezTo>
                <a:cubicBezTo>
                  <a:pt x="146" y="274"/>
                  <a:pt x="155" y="223"/>
                  <a:pt x="193" y="196"/>
                </a:cubicBezTo>
                <a:cubicBezTo>
                  <a:pt x="231" y="169"/>
                  <a:pt x="326" y="145"/>
                  <a:pt x="347" y="116"/>
                </a:cubicBezTo>
                <a:cubicBezTo>
                  <a:pt x="368" y="87"/>
                  <a:pt x="351" y="41"/>
                  <a:pt x="321" y="22"/>
                </a:cubicBezTo>
                <a:cubicBezTo>
                  <a:pt x="291" y="3"/>
                  <a:pt x="203" y="0"/>
                  <a:pt x="153" y="15"/>
                </a:cubicBezTo>
                <a:close/>
              </a:path>
            </a:pathLst>
          </a:custGeom>
          <a:noFill/>
          <a:ln w="19050" cap="flat" cmpd="sng">
            <a:solidFill>
              <a:srgbClr val="996633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C94C4328-0563-4872-8FDD-44D042D21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4402137"/>
            <a:ext cx="319087" cy="328613"/>
          </a:xfrm>
          <a:prstGeom prst="ellips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6D2FF9E1-089C-4637-B257-8967883DB195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3848100"/>
            <a:ext cx="2603500" cy="2173288"/>
            <a:chOff x="1497" y="2029"/>
            <a:chExt cx="1640" cy="1369"/>
          </a:xfrm>
        </p:grpSpPr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id="{4A365AA2-306A-4223-A5AA-08FC21D66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" y="2692"/>
              <a:ext cx="114" cy="35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94" y="34"/>
                </a:cxn>
                <a:cxn ang="0">
                  <a:pos x="114" y="0"/>
                </a:cxn>
              </a:cxnLst>
              <a:rect l="0" t="0" r="r" b="b"/>
              <a:pathLst>
                <a:path w="114" h="35">
                  <a:moveTo>
                    <a:pt x="0" y="7"/>
                  </a:moveTo>
                  <a:cubicBezTo>
                    <a:pt x="37" y="21"/>
                    <a:pt x="75" y="35"/>
                    <a:pt x="94" y="34"/>
                  </a:cubicBezTo>
                  <a:cubicBezTo>
                    <a:pt x="113" y="33"/>
                    <a:pt x="108" y="10"/>
                    <a:pt x="11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Freeform 53">
              <a:extLst>
                <a:ext uri="{FF2B5EF4-FFF2-40B4-BE49-F238E27FC236}">
                  <a16:creationId xmlns:a16="http://schemas.microsoft.com/office/drawing/2014/main" id="{4029AEBF-806A-4FD5-8E3D-9E7153E9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780"/>
              <a:ext cx="181" cy="10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74" y="87"/>
                </a:cxn>
                <a:cxn ang="0">
                  <a:pos x="0" y="80"/>
                </a:cxn>
              </a:cxnLst>
              <a:rect l="0" t="0" r="r" b="b"/>
              <a:pathLst>
                <a:path w="181" h="100">
                  <a:moveTo>
                    <a:pt x="181" y="0"/>
                  </a:moveTo>
                  <a:cubicBezTo>
                    <a:pt x="142" y="37"/>
                    <a:pt x="104" y="74"/>
                    <a:pt x="74" y="87"/>
                  </a:cubicBezTo>
                  <a:cubicBezTo>
                    <a:pt x="44" y="100"/>
                    <a:pt x="22" y="90"/>
                    <a:pt x="0" y="80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Freeform 54">
              <a:extLst>
                <a:ext uri="{FF2B5EF4-FFF2-40B4-BE49-F238E27FC236}">
                  <a16:creationId xmlns:a16="http://schemas.microsoft.com/office/drawing/2014/main" id="{9F830730-49A2-4934-B163-CE6830356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3005"/>
              <a:ext cx="14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7" y="60"/>
                </a:cxn>
                <a:cxn ang="0">
                  <a:pos x="147" y="26"/>
                </a:cxn>
              </a:cxnLst>
              <a:rect l="0" t="0" r="r" b="b"/>
              <a:pathLst>
                <a:path w="147" h="64">
                  <a:moveTo>
                    <a:pt x="0" y="0"/>
                  </a:moveTo>
                  <a:cubicBezTo>
                    <a:pt x="41" y="28"/>
                    <a:pt x="83" y="56"/>
                    <a:pt x="107" y="60"/>
                  </a:cubicBezTo>
                  <a:cubicBezTo>
                    <a:pt x="131" y="64"/>
                    <a:pt x="139" y="45"/>
                    <a:pt x="147" y="26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Freeform 55">
              <a:extLst>
                <a:ext uri="{FF2B5EF4-FFF2-40B4-BE49-F238E27FC236}">
                  <a16:creationId xmlns:a16="http://schemas.microsoft.com/office/drawing/2014/main" id="{DFC778F9-0247-4EF6-B987-6BF6B627D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2612"/>
              <a:ext cx="127" cy="96"/>
            </a:xfrm>
            <a:custGeom>
              <a:avLst/>
              <a:gdLst/>
              <a:ahLst/>
              <a:cxnLst>
                <a:cxn ang="0">
                  <a:pos x="127" y="0"/>
                </a:cxn>
                <a:cxn ang="0">
                  <a:pos x="47" y="87"/>
                </a:cxn>
                <a:cxn ang="0">
                  <a:pos x="0" y="54"/>
                </a:cxn>
              </a:cxnLst>
              <a:rect l="0" t="0" r="r" b="b"/>
              <a:pathLst>
                <a:path w="127" h="96">
                  <a:moveTo>
                    <a:pt x="127" y="0"/>
                  </a:moveTo>
                  <a:cubicBezTo>
                    <a:pt x="97" y="39"/>
                    <a:pt x="68" y="78"/>
                    <a:pt x="47" y="87"/>
                  </a:cubicBezTo>
                  <a:cubicBezTo>
                    <a:pt x="26" y="96"/>
                    <a:pt x="13" y="75"/>
                    <a:pt x="0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Freeform 56">
              <a:extLst>
                <a:ext uri="{FF2B5EF4-FFF2-40B4-BE49-F238E27FC236}">
                  <a16:creationId xmlns:a16="http://schemas.microsoft.com/office/drawing/2014/main" id="{D9B9643C-3754-452F-BE30-C4C5C89BD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4" y="3201"/>
              <a:ext cx="173" cy="64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47" y="54"/>
                </a:cxn>
                <a:cxn ang="0">
                  <a:pos x="154" y="0"/>
                </a:cxn>
              </a:cxnLst>
              <a:rect l="0" t="0" r="r" b="b"/>
              <a:pathLst>
                <a:path w="173" h="64">
                  <a:moveTo>
                    <a:pt x="0" y="61"/>
                  </a:moveTo>
                  <a:cubicBezTo>
                    <a:pt x="60" y="62"/>
                    <a:pt x="121" y="64"/>
                    <a:pt x="147" y="54"/>
                  </a:cubicBezTo>
                  <a:cubicBezTo>
                    <a:pt x="173" y="44"/>
                    <a:pt x="163" y="22"/>
                    <a:pt x="154" y="0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Freeform 57">
              <a:extLst>
                <a:ext uri="{FF2B5EF4-FFF2-40B4-BE49-F238E27FC236}">
                  <a16:creationId xmlns:a16="http://schemas.microsoft.com/office/drawing/2014/main" id="{E550F0A8-3708-41AA-81F2-4ED8B655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" y="2249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Freeform 58">
              <a:extLst>
                <a:ext uri="{FF2B5EF4-FFF2-40B4-BE49-F238E27FC236}">
                  <a16:creationId xmlns:a16="http://schemas.microsoft.com/office/drawing/2014/main" id="{378BCF8D-3984-4C8E-822A-5D54AF41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" y="2364"/>
              <a:ext cx="64" cy="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0" y="74"/>
                </a:cxn>
                <a:cxn ang="0">
                  <a:pos x="26" y="121"/>
                </a:cxn>
              </a:cxnLst>
              <a:rect l="0" t="0" r="r" b="b"/>
              <a:pathLst>
                <a:path w="64" h="121">
                  <a:moveTo>
                    <a:pt x="0" y="0"/>
                  </a:moveTo>
                  <a:cubicBezTo>
                    <a:pt x="28" y="27"/>
                    <a:pt x="56" y="54"/>
                    <a:pt x="60" y="74"/>
                  </a:cubicBezTo>
                  <a:cubicBezTo>
                    <a:pt x="64" y="94"/>
                    <a:pt x="45" y="107"/>
                    <a:pt x="26" y="121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Freeform 59">
              <a:extLst>
                <a:ext uri="{FF2B5EF4-FFF2-40B4-BE49-F238E27FC236}">
                  <a16:creationId xmlns:a16="http://schemas.microsoft.com/office/drawing/2014/main" id="{099546C9-DB88-4F7D-9EAF-955524E8F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3302"/>
              <a:ext cx="128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87"/>
                </a:cxn>
                <a:cxn ang="0">
                  <a:pos x="128" y="54"/>
                </a:cxn>
              </a:cxnLst>
              <a:rect l="0" t="0" r="r" b="b"/>
              <a:pathLst>
                <a:path w="128" h="96">
                  <a:moveTo>
                    <a:pt x="0" y="0"/>
                  </a:moveTo>
                  <a:cubicBezTo>
                    <a:pt x="26" y="39"/>
                    <a:pt x="53" y="78"/>
                    <a:pt x="74" y="87"/>
                  </a:cubicBezTo>
                  <a:cubicBezTo>
                    <a:pt x="95" y="96"/>
                    <a:pt x="111" y="75"/>
                    <a:pt x="128" y="54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Freeform 60">
              <a:extLst>
                <a:ext uri="{FF2B5EF4-FFF2-40B4-BE49-F238E27FC236}">
                  <a16:creationId xmlns:a16="http://schemas.microsoft.com/office/drawing/2014/main" id="{C40A6944-0956-4F50-B96E-942157334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029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" name="Freeform 61">
              <a:extLst>
                <a:ext uri="{FF2B5EF4-FFF2-40B4-BE49-F238E27FC236}">
                  <a16:creationId xmlns:a16="http://schemas.microsoft.com/office/drawing/2014/main" id="{6850EE65-9D5C-48B9-B96A-94A5AA705B01}"/>
                </a:ext>
              </a:extLst>
            </p:cNvPr>
            <p:cNvSpPr>
              <a:spLocks/>
            </p:cNvSpPr>
            <p:nvPr/>
          </p:nvSpPr>
          <p:spPr bwMode="auto">
            <a:xfrm rot="3751146">
              <a:off x="2728" y="2450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" name="Freeform 62">
              <a:extLst>
                <a:ext uri="{FF2B5EF4-FFF2-40B4-BE49-F238E27FC236}">
                  <a16:creationId xmlns:a16="http://schemas.microsoft.com/office/drawing/2014/main" id="{835E4BF3-82D2-4656-A6C1-1C82B6288904}"/>
                </a:ext>
              </a:extLst>
            </p:cNvPr>
            <p:cNvSpPr>
              <a:spLocks/>
            </p:cNvSpPr>
            <p:nvPr/>
          </p:nvSpPr>
          <p:spPr bwMode="auto">
            <a:xfrm rot="3719250">
              <a:off x="3030" y="2230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5738DF4D-57C2-4994-B519-6707FD92A011}"/>
                </a:ext>
              </a:extLst>
            </p:cNvPr>
            <p:cNvSpPr>
              <a:spLocks/>
            </p:cNvSpPr>
            <p:nvPr/>
          </p:nvSpPr>
          <p:spPr bwMode="auto">
            <a:xfrm rot="3719250">
              <a:off x="1840" y="2815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" name="Freeform 64">
              <a:extLst>
                <a:ext uri="{FF2B5EF4-FFF2-40B4-BE49-F238E27FC236}">
                  <a16:creationId xmlns:a16="http://schemas.microsoft.com/office/drawing/2014/main" id="{ED6E8036-CF82-425E-AB10-04A63278578E}"/>
                </a:ext>
              </a:extLst>
            </p:cNvPr>
            <p:cNvSpPr>
              <a:spLocks/>
            </p:cNvSpPr>
            <p:nvPr/>
          </p:nvSpPr>
          <p:spPr bwMode="auto">
            <a:xfrm rot="3751146">
              <a:off x="2664" y="3122"/>
              <a:ext cx="114" cy="48"/>
            </a:xfrm>
            <a:custGeom>
              <a:avLst/>
              <a:gdLst/>
              <a:ahLst/>
              <a:cxnLst>
                <a:cxn ang="0">
                  <a:pos x="114" y="42"/>
                </a:cxn>
                <a:cxn ang="0">
                  <a:pos x="60" y="1"/>
                </a:cxn>
                <a:cxn ang="0">
                  <a:pos x="0" y="48"/>
                </a:cxn>
              </a:cxnLst>
              <a:rect l="0" t="0" r="r" b="b"/>
              <a:pathLst>
                <a:path w="114" h="48">
                  <a:moveTo>
                    <a:pt x="114" y="42"/>
                  </a:moveTo>
                  <a:cubicBezTo>
                    <a:pt x="96" y="21"/>
                    <a:pt x="79" y="0"/>
                    <a:pt x="60" y="1"/>
                  </a:cubicBezTo>
                  <a:cubicBezTo>
                    <a:pt x="41" y="2"/>
                    <a:pt x="20" y="25"/>
                    <a:pt x="0" y="48"/>
                  </a:cubicBezTo>
                </a:path>
              </a:pathLst>
            </a:custGeom>
            <a:noFill/>
            <a:ln w="9525" cap="flat" cmpd="sng">
              <a:solidFill>
                <a:schemeClr val="hlink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Freeform 65">
              <a:extLst>
                <a:ext uri="{FF2B5EF4-FFF2-40B4-BE49-F238E27FC236}">
                  <a16:creationId xmlns:a16="http://schemas.microsoft.com/office/drawing/2014/main" id="{BBBB0EDD-7F0A-4374-8011-3404915F5AE1}"/>
                </a:ext>
              </a:extLst>
            </p:cNvPr>
            <p:cNvSpPr>
              <a:spLocks/>
            </p:cNvSpPr>
            <p:nvPr/>
          </p:nvSpPr>
          <p:spPr bwMode="auto">
            <a:xfrm rot="3719250">
              <a:off x="2966" y="2902"/>
              <a:ext cx="85" cy="1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3" y="41"/>
                </a:cxn>
                <a:cxn ang="0">
                  <a:pos x="73" y="128"/>
                </a:cxn>
              </a:cxnLst>
              <a:rect l="0" t="0" r="r" b="b"/>
              <a:pathLst>
                <a:path w="85" h="128">
                  <a:moveTo>
                    <a:pt x="0" y="0"/>
                  </a:moveTo>
                  <a:cubicBezTo>
                    <a:pt x="30" y="10"/>
                    <a:pt x="61" y="20"/>
                    <a:pt x="73" y="41"/>
                  </a:cubicBezTo>
                  <a:cubicBezTo>
                    <a:pt x="85" y="62"/>
                    <a:pt x="79" y="95"/>
                    <a:pt x="73" y="128"/>
                  </a:cubicBezTo>
                </a:path>
              </a:pathLst>
            </a:custGeom>
            <a:noFill/>
            <a:ln w="9525" cap="flat" cmpd="sng">
              <a:solidFill>
                <a:srgbClr val="00B050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F7DDD9C2-4BFF-4616-81F8-08F01123CCD5}"/>
              </a:ext>
            </a:extLst>
          </p:cNvPr>
          <p:cNvGrpSpPr>
            <a:grpSpLocks/>
          </p:cNvGrpSpPr>
          <p:nvPr/>
        </p:nvGrpSpPr>
        <p:grpSpPr bwMode="auto">
          <a:xfrm>
            <a:off x="3841750" y="3579812"/>
            <a:ext cx="2517775" cy="2740025"/>
            <a:chOff x="1229" y="1860"/>
            <a:chExt cx="1586" cy="1726"/>
          </a:xfrm>
        </p:grpSpPr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FAAF6405-D3E1-4401-8FC6-F79146D3A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9" y="2739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0806E326-E69D-4489-80E8-86D656D16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625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F2302DB0-E60D-4A0B-8C15-2BE0B820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" y="3458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59665E7-367B-4453-876C-86B4E312C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016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07544FCF-A189-499A-991F-85860B7D9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860"/>
              <a:ext cx="70" cy="12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" y="94"/>
                </a:cxn>
                <a:cxn ang="0">
                  <a:pos x="50" y="128"/>
                </a:cxn>
              </a:cxnLst>
              <a:rect l="0" t="0" r="r" b="b"/>
              <a:pathLst>
                <a:path w="70" h="128">
                  <a:moveTo>
                    <a:pt x="70" y="0"/>
                  </a:moveTo>
                  <a:cubicBezTo>
                    <a:pt x="38" y="36"/>
                    <a:pt x="6" y="73"/>
                    <a:pt x="3" y="94"/>
                  </a:cubicBezTo>
                  <a:cubicBezTo>
                    <a:pt x="0" y="115"/>
                    <a:pt x="25" y="121"/>
                    <a:pt x="50" y="12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23DAF1C5-654A-484D-AE0B-CFA48679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4" y="1880"/>
              <a:ext cx="51" cy="1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101"/>
                </a:cxn>
                <a:cxn ang="0">
                  <a:pos x="27" y="148"/>
                </a:cxn>
              </a:cxnLst>
              <a:rect l="0" t="0" r="r" b="b"/>
              <a:pathLst>
                <a:path w="51" h="148">
                  <a:moveTo>
                    <a:pt x="0" y="0"/>
                  </a:moveTo>
                  <a:cubicBezTo>
                    <a:pt x="21" y="38"/>
                    <a:pt x="43" y="76"/>
                    <a:pt x="47" y="101"/>
                  </a:cubicBezTo>
                  <a:cubicBezTo>
                    <a:pt x="51" y="126"/>
                    <a:pt x="31" y="138"/>
                    <a:pt x="27" y="148"/>
                  </a:cubicBezTo>
                </a:path>
              </a:pathLst>
            </a:custGeom>
            <a:noFill/>
            <a:ln w="28575" cap="flat" cmpd="sng">
              <a:solidFill>
                <a:srgbClr val="996633"/>
              </a:solidFill>
              <a:prstDash val="solid"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41">
            <a:extLst>
              <a:ext uri="{FF2B5EF4-FFF2-40B4-BE49-F238E27FC236}">
                <a16:creationId xmlns:a16="http://schemas.microsoft.com/office/drawing/2014/main" id="{C95C5F91-3080-4131-B61C-00CAE5809B2D}"/>
              </a:ext>
            </a:extLst>
          </p:cNvPr>
          <p:cNvGrpSpPr>
            <a:grpSpLocks/>
          </p:cNvGrpSpPr>
          <p:nvPr/>
        </p:nvGrpSpPr>
        <p:grpSpPr bwMode="auto">
          <a:xfrm>
            <a:off x="1946275" y="4254500"/>
            <a:ext cx="2135188" cy="366712"/>
            <a:chOff x="1526" y="2285"/>
            <a:chExt cx="1345" cy="231"/>
          </a:xfrm>
        </p:grpSpPr>
        <p:sp>
          <p:nvSpPr>
            <p:cNvPr id="30" name="Line 33">
              <a:extLst>
                <a:ext uri="{FF2B5EF4-FFF2-40B4-BE49-F238E27FC236}">
                  <a16:creationId xmlns:a16="http://schemas.microsoft.com/office/drawing/2014/main" id="{B786A76B-BFB0-4F58-976A-D93518452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2" y="2384"/>
              <a:ext cx="409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Text Box 34">
              <a:extLst>
                <a:ext uri="{FF2B5EF4-FFF2-40B4-BE49-F238E27FC236}">
                  <a16:creationId xmlns:a16="http://schemas.microsoft.com/office/drawing/2014/main" id="{F12CAE92-BEB1-4D4E-9679-D5400EBD84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6" y="2285"/>
              <a:ext cx="9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Plasmid DNA</a:t>
              </a: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404288C0-C22E-4820-9CDA-EC0E5CAC109F}"/>
              </a:ext>
            </a:extLst>
          </p:cNvPr>
          <p:cNvGrpSpPr>
            <a:grpSpLocks/>
          </p:cNvGrpSpPr>
          <p:nvPr/>
        </p:nvGrpSpPr>
        <p:grpSpPr bwMode="auto">
          <a:xfrm>
            <a:off x="1952625" y="3468687"/>
            <a:ext cx="2217738" cy="476250"/>
            <a:chOff x="1530" y="1790"/>
            <a:chExt cx="1397" cy="300"/>
          </a:xfrm>
        </p:grpSpPr>
        <p:sp>
          <p:nvSpPr>
            <p:cNvPr id="33" name="Line 35">
              <a:extLst>
                <a:ext uri="{FF2B5EF4-FFF2-40B4-BE49-F238E27FC236}">
                  <a16:creationId xmlns:a16="http://schemas.microsoft.com/office/drawing/2014/main" id="{3366B6ED-0354-42DD-AE2B-542C3E0AB3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8" y="1942"/>
              <a:ext cx="409" cy="1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Text Box 36">
              <a:extLst>
                <a:ext uri="{FF2B5EF4-FFF2-40B4-BE49-F238E27FC236}">
                  <a16:creationId xmlns:a16="http://schemas.microsoft.com/office/drawing/2014/main" id="{DAD2A510-5414-4112-AC46-83B0E74A7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0" y="1790"/>
              <a:ext cx="9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Bacterial DNA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E1C0ADB-8D7E-43C9-BD09-6072C292F81B}"/>
              </a:ext>
            </a:extLst>
          </p:cNvPr>
          <p:cNvGrpSpPr>
            <a:grpSpLocks/>
          </p:cNvGrpSpPr>
          <p:nvPr/>
        </p:nvGrpSpPr>
        <p:grpSpPr bwMode="auto">
          <a:xfrm>
            <a:off x="1122363" y="4787900"/>
            <a:ext cx="2643187" cy="369887"/>
            <a:chOff x="1007" y="2621"/>
            <a:chExt cx="1665" cy="233"/>
          </a:xfrm>
        </p:grpSpPr>
        <p:sp>
          <p:nvSpPr>
            <p:cNvPr id="36" name="Line 37">
              <a:extLst>
                <a:ext uri="{FF2B5EF4-FFF2-40B4-BE49-F238E27FC236}">
                  <a16:creationId xmlns:a16="http://schemas.microsoft.com/office/drawing/2014/main" id="{CFC22F51-264D-4EF0-B835-7AEB150BF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" y="2766"/>
              <a:ext cx="482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38">
              <a:extLst>
                <a:ext uri="{FF2B5EF4-FFF2-40B4-BE49-F238E27FC236}">
                  <a16:creationId xmlns:a16="http://schemas.microsoft.com/office/drawing/2014/main" id="{9F59DA01-2DD0-4DBD-B5D1-A416F2EEAB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7" y="2621"/>
              <a:ext cx="10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Bacterial protein</a:t>
              </a:r>
            </a:p>
          </p:txBody>
        </p:sp>
      </p:grpSp>
      <p:grpSp>
        <p:nvGrpSpPr>
          <p:cNvPr id="38" name="Group 44">
            <a:extLst>
              <a:ext uri="{FF2B5EF4-FFF2-40B4-BE49-F238E27FC236}">
                <a16:creationId xmlns:a16="http://schemas.microsoft.com/office/drawing/2014/main" id="{83A1FF5B-DFAB-452D-A4CE-DBCAFD5C8A5F}"/>
              </a:ext>
            </a:extLst>
          </p:cNvPr>
          <p:cNvGrpSpPr>
            <a:grpSpLocks/>
          </p:cNvGrpSpPr>
          <p:nvPr/>
        </p:nvGrpSpPr>
        <p:grpSpPr bwMode="auto">
          <a:xfrm>
            <a:off x="1123950" y="5667381"/>
            <a:ext cx="3219451" cy="369888"/>
            <a:chOff x="1008" y="3175"/>
            <a:chExt cx="2028" cy="233"/>
          </a:xfrm>
        </p:grpSpPr>
        <p:sp>
          <p:nvSpPr>
            <p:cNvPr id="39" name="Line 39">
              <a:extLst>
                <a:ext uri="{FF2B5EF4-FFF2-40B4-BE49-F238E27FC236}">
                  <a16:creationId xmlns:a16="http://schemas.microsoft.com/office/drawing/2014/main" id="{1D5F9883-328A-401C-8FF6-1B13525A6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0" y="3295"/>
              <a:ext cx="946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Text Box 43">
              <a:extLst>
                <a:ext uri="{FF2B5EF4-FFF2-40B4-BE49-F238E27FC236}">
                  <a16:creationId xmlns:a16="http://schemas.microsoft.com/office/drawing/2014/main" id="{F4DAFFB8-7B79-4007-B069-17579407F3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3175"/>
              <a:ext cx="94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chemeClr val="hlink"/>
                  </a:solidFill>
                </a:rPr>
                <a:t>Target protein</a:t>
              </a:r>
            </a:p>
          </p:txBody>
        </p:sp>
      </p:grpSp>
      <p:sp>
        <p:nvSpPr>
          <p:cNvPr id="41" name="Line 37">
            <a:extLst>
              <a:ext uri="{FF2B5EF4-FFF2-40B4-BE49-F238E27FC236}">
                <a16:creationId xmlns:a16="http://schemas.microsoft.com/office/drawing/2014/main" id="{396DBF97-C768-48D4-A18F-FCA223CF70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95600" y="4559300"/>
            <a:ext cx="2438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2" name="Line 37">
            <a:extLst>
              <a:ext uri="{FF2B5EF4-FFF2-40B4-BE49-F238E27FC236}">
                <a16:creationId xmlns:a16="http://schemas.microsoft.com/office/drawing/2014/main" id="{02D5B05B-660F-4138-8671-5F589E2C17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1" y="5168900"/>
            <a:ext cx="1143000" cy="304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1478" y="228600"/>
            <a:ext cx="7583488" cy="574675"/>
          </a:xfrm>
        </p:spPr>
        <p:txBody>
          <a:bodyPr/>
          <a:lstStyle/>
          <a:p>
            <a:r>
              <a:rPr lang="en-US" dirty="0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Absorbance</a:t>
            </a:r>
            <a:endParaRPr lang="en-US" sz="2200" dirty="0">
              <a:effectLst/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363532" name="Rectangle 12"/>
          <p:cNvSpPr>
            <a:spLocks noChangeArrowheads="1"/>
          </p:cNvSpPr>
          <p:nvPr/>
        </p:nvSpPr>
        <p:spPr bwMode="auto">
          <a:xfrm>
            <a:off x="914400" y="1066800"/>
            <a:ext cx="7315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lnSpc>
                <a:spcPct val="150000"/>
              </a:lnSpc>
              <a:spcBef>
                <a:spcPct val="80000"/>
              </a:spcBef>
              <a:buClr>
                <a:srgbClr val="EAEE02"/>
              </a:buClr>
              <a:buSzPct val="150000"/>
              <a:buFont typeface="Zapf Dingbats" pitchFamily="27" charset="2"/>
              <a:buNone/>
              <a:defRPr/>
            </a:pPr>
            <a:endParaRPr lang="en-US" sz="2400" b="1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itchFamily="27" charset="0"/>
            </a:endParaRPr>
          </a:p>
        </p:txBody>
      </p:sp>
      <p:pic>
        <p:nvPicPr>
          <p:cNvPr id="13" name="Picture 27" descr="http://classroom.sdmesa.edu/eschmid/f6-8_turbidity_and_micr.jpg">
            <a:extLst>
              <a:ext uri="{FF2B5EF4-FFF2-40B4-BE49-F238E27FC236}">
                <a16:creationId xmlns:a16="http://schemas.microsoft.com/office/drawing/2014/main" id="{C906EA5F-2DBD-4FD5-B732-A18CE66F0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61901"/>
            <a:ext cx="5008563" cy="530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Quantification of Protein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676400"/>
            <a:ext cx="8229600" cy="4525963"/>
          </a:xfrm>
        </p:spPr>
        <p:txBody>
          <a:bodyPr/>
          <a:lstStyle/>
          <a:p>
            <a:pPr eaLnBrk="1" hangingPunct="1">
              <a:buFont typeface="Wingdings" pitchFamily="-112" charset="2"/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ea typeface="+mn-ea"/>
                <a:cs typeface="+mn-cs"/>
              </a:rPr>
              <a:t>UV absorption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en-US" sz="36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ea typeface="+mn-ea"/>
                <a:cs typeface="+mn-cs"/>
              </a:rPr>
              <a:t>Colorimetric methods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2400" dirty="0" err="1"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-112" charset="0"/>
                <a:ea typeface="+mn-ea"/>
                <a:cs typeface="+mn-cs"/>
              </a:rPr>
              <a:t>Biuret</a:t>
            </a:r>
            <a:endParaRPr lang="en-US" sz="2400" dirty="0">
              <a:solidFill>
                <a:schemeClr val="accent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itchFamily="-112" charset="0"/>
              <a:ea typeface="+mn-ea"/>
              <a:cs typeface="+mn-cs"/>
            </a:endParaRP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-112" charset="0"/>
                <a:ea typeface="+mn-ea"/>
                <a:cs typeface="+mn-cs"/>
              </a:rPr>
              <a:t>Lowry  </a:t>
            </a:r>
          </a:p>
          <a:p>
            <a:pPr lvl="1" eaLnBrk="1" hangingPunct="1">
              <a:buFont typeface="Wingdings" charset="2"/>
              <a:buChar char="Ø"/>
              <a:defRPr/>
            </a:pPr>
            <a:r>
              <a:rPr lang="en-US" sz="2400" dirty="0"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-112" charset="0"/>
                <a:ea typeface="+mn-ea"/>
                <a:cs typeface="+mn-cs"/>
              </a:rPr>
              <a:t>Bradford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en-US" sz="36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ea typeface="+mn-ea"/>
                <a:cs typeface="+mn-cs"/>
              </a:rPr>
              <a:t>Other Methods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752600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UV Absorption Method</a:t>
            </a:r>
            <a:br>
              <a:rPr lang="en-US" dirty="0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</a:br>
            <a:endParaRPr lang="en-US" dirty="0">
              <a:effectLst/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3518079"/>
            <a:ext cx="7848600" cy="3124200"/>
          </a:xfrm>
        </p:spPr>
        <p:txBody>
          <a:bodyPr/>
          <a:lstStyle/>
          <a:p>
            <a:pPr algn="just" eaLnBrk="1" hangingPunct="1">
              <a:buFont typeface="Wingdings" pitchFamily="-112" charset="2"/>
              <a:buNone/>
              <a:defRPr/>
            </a:pPr>
            <a:endParaRPr lang="en-US" sz="24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</a:endParaRPr>
          </a:p>
          <a:p>
            <a:pPr algn="just" eaLnBrk="1" hangingPunct="1">
              <a:buFont typeface="Wingdings" pitchFamily="-112" charset="2"/>
              <a:buChar char="n"/>
              <a:defRPr/>
            </a:pPr>
            <a:r>
              <a:rPr lang="en-US" sz="24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</a:rPr>
              <a:t>The amino acids tryptophan, tyrosine and phenylalanine absorb light in the </a:t>
            </a:r>
            <a:r>
              <a:rPr lang="en-US" sz="2400" dirty="0">
                <a:solidFill>
                  <a:srgbClr val="D70B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</a:rPr>
              <a:t>UV wavelength (</a:t>
            </a:r>
            <a:r>
              <a:rPr lang="en-US" altLang="zh-CN" sz="24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280 nm</a:t>
            </a:r>
            <a:r>
              <a:rPr lang="en-US" sz="2400" dirty="0">
                <a:solidFill>
                  <a:srgbClr val="D70B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</a:rPr>
              <a:t>) </a:t>
            </a:r>
          </a:p>
          <a:p>
            <a:pPr algn="just" eaLnBrk="1" hangingPunct="1">
              <a:buFont typeface="Wingdings" pitchFamily="-112" charset="2"/>
              <a:buNone/>
              <a:defRPr/>
            </a:pPr>
            <a:endParaRPr lang="en-US" sz="24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</a:endParaRPr>
          </a:p>
          <a:p>
            <a:pPr algn="just" eaLnBrk="1" hangingPunct="1">
              <a:buFont typeface="Wingdings" pitchFamily="-112" charset="2"/>
              <a:buChar char="n"/>
              <a:defRPr/>
            </a:pPr>
            <a:r>
              <a:rPr lang="en-US" sz="24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</a:rPr>
              <a:t>Since the absorption is proportional to concentration, this is a useful way to quantitate protein concentration (for proteins containing </a:t>
            </a:r>
            <a:r>
              <a:rPr lang="en-US" sz="2400" dirty="0" err="1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</a:rPr>
              <a:t>Trp</a:t>
            </a:r>
            <a:r>
              <a:rPr lang="en-US" sz="24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</a:rPr>
              <a:t>) </a:t>
            </a:r>
          </a:p>
          <a:p>
            <a:pPr algn="just" eaLnBrk="1" hangingPunct="1">
              <a:buFont typeface="Wingdings" pitchFamily="-112" charset="2"/>
              <a:buChar char="n"/>
              <a:defRPr/>
            </a:pPr>
            <a:endParaRPr lang="en-US" sz="24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</a:endParaRPr>
          </a:p>
          <a:p>
            <a:pPr algn="just" eaLnBrk="1" hangingPunct="1">
              <a:buFont typeface="Wingdings" pitchFamily="-112" charset="2"/>
              <a:buChar char="n"/>
              <a:defRPr/>
            </a:pPr>
            <a:endParaRPr lang="en-US" sz="2400" dirty="0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/>
            </a:endParaRPr>
          </a:p>
        </p:txBody>
      </p:sp>
      <p:pic>
        <p:nvPicPr>
          <p:cNvPr id="5" name="Picture 6" descr="https://files.mtstatic.com/site_4334/8475/0?Expires=1506974374&amp;Signature=qspJEXpO1eDhrSvzEQFpCfnX5awqnmrAWp7uTUxYDvZGc72djY8bw-GrQufSf1lEnrxQ8C68cBNgWeMsniN-5yG13BvjvHD3fmdLGrsTkziJqek0GUvZoMESzUve7D~h3pGoHzrIw6RH9ugQOOvt74S4A5osxIskr6QskibcS8qo8MPxnWAPoju7erBtja9yXDkBaXdiZzJuoLWgoeWkbbfDMv3AMa~GFRVeWwdSSLrO-6upHikrWqaH-I4-Kcg8IqLyO0oQBn6TUkR3Tf5-YC0YZ0BLTXbhXlnPc9r2J9ktP62CxPE0iEvkZCuJLMBNGnOS41Jf-o6GPSExRHEdWsOkQ2vdU8eBdJGvs2UHiLEnVdR0TavYLR15WkNATWF7xkGBdicDS5qFonbVNEYdyxDcoYOdHD9vP9cuEdNpkNeSAZBdMOgbNZJO8WcAbcOo6SzULqdl6TOrZdMMrb7glzPd8MzeG2ZojQ8fR13j0XU~gEbl4iApUYBzjlWmLLRJOPrkJ39nqS9Moe93-rxKTVfJGvMRh~dkrj3G94aQkAIYXZURqiRdTM8GsUbr4UlONtywQGwfgYiBZjWtOd2blVelmgIkjF5crjkBfPbGgX4T~q2VNUgmWfaH3Zlub2G6kQID-6Wj6K4aexExu5MLZwvx5XwsAWPKdPafX6Q~CDA_&amp;Key-Pair-Id=APKAIX7ZMYEQ4P6XATFQ">
            <a:extLst>
              <a:ext uri="{FF2B5EF4-FFF2-40B4-BE49-F238E27FC236}">
                <a16:creationId xmlns:a16="http://schemas.microsoft.com/office/drawing/2014/main" id="{420C517B-7764-4FDD-833B-C739AF881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253856" cy="227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24200"/>
            <a:ext cx="95250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rPr>
              <a:t>Disadvantages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917" y="4191000"/>
            <a:ext cx="7625366" cy="2514600"/>
          </a:xfrm>
        </p:spPr>
        <p:txBody>
          <a:bodyPr/>
          <a:lstStyle/>
          <a:p>
            <a:pPr algn="just" eaLnBrk="1" hangingPunct="1">
              <a:spcBef>
                <a:spcPts val="1968"/>
              </a:spcBef>
              <a:buFont typeface="Wingdings" pitchFamily="-11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n-ea"/>
                <a:cs typeface="+mn-cs"/>
              </a:rPr>
              <a:t>If some proteins do not contain these amino acids, it will not absorb UV light.</a:t>
            </a:r>
          </a:p>
          <a:p>
            <a:pPr algn="just" eaLnBrk="1" hangingPunct="1">
              <a:spcBef>
                <a:spcPts val="1968"/>
              </a:spcBef>
              <a:buFont typeface="Wingdings" pitchFamily="-11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n-ea"/>
                <a:cs typeface="+mn-cs"/>
              </a:rPr>
              <a:t>Turbidity (cloudiness in solution) is a problem.</a:t>
            </a:r>
          </a:p>
          <a:p>
            <a:pPr algn="just" eaLnBrk="1" hangingPunct="1">
              <a:spcBef>
                <a:spcPts val="1968"/>
              </a:spcBef>
              <a:buFont typeface="Wingdings" pitchFamily="-11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n-ea"/>
                <a:cs typeface="+mn-cs"/>
              </a:rPr>
              <a:t>Nucleic acids (DNA, RNA) contaminant and </a:t>
            </a:r>
            <a:r>
              <a:rPr lang="en-US" sz="2400" dirty="0" err="1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n-ea"/>
                <a:cs typeface="+mn-cs"/>
              </a:rPr>
              <a:t>phenolic</a:t>
            </a:r>
            <a:r>
              <a:rPr lang="en-US" sz="2400" dirty="0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ea typeface="+mn-ea"/>
                <a:cs typeface="+mn-cs"/>
              </a:rPr>
              <a:t> acids will also absorb UV light.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51E7C2-98EF-4BB9-81A4-E6A00EE9524C}"/>
              </a:ext>
            </a:extLst>
          </p:cNvPr>
          <p:cNvSpPr/>
          <p:nvPr/>
        </p:nvSpPr>
        <p:spPr>
          <a:xfrm>
            <a:off x="914400" y="248627"/>
            <a:ext cx="77724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38"/>
              </a:spcBef>
              <a:buFont typeface="Wingdings" pitchFamily="26" charset="2"/>
              <a:buNone/>
            </a:pPr>
            <a:r>
              <a:rPr lang="en-US" altLang="zh-CN" sz="44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  <a:ea typeface="+mj-ea"/>
                <a:cs typeface="+mj-cs"/>
              </a:rPr>
              <a:t>Advantages: </a:t>
            </a:r>
          </a:p>
          <a:p>
            <a:pPr marL="457200" indent="-457200">
              <a:spcBef>
                <a:spcPts val="1038"/>
              </a:spcBef>
              <a:buFont typeface="Wingdings" pitchFamily="26" charset="2"/>
              <a:buAutoNum type="arabicPeriod"/>
            </a:pPr>
            <a:r>
              <a:rPr lang="en-US" altLang="zh-CN" sz="24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Rapid</a:t>
            </a:r>
          </a:p>
          <a:p>
            <a:pPr marL="457200" indent="-457200">
              <a:spcBef>
                <a:spcPts val="1038"/>
              </a:spcBef>
              <a:buFont typeface="Wingdings" pitchFamily="26" charset="2"/>
              <a:buAutoNum type="arabicPeriod"/>
            </a:pPr>
            <a:r>
              <a:rPr lang="en-US" altLang="zh-CN" sz="24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Non interference from ammonium sulfate.</a:t>
            </a:r>
          </a:p>
          <a:p>
            <a:pPr marL="457200" indent="-457200">
              <a:spcBef>
                <a:spcPts val="1038"/>
              </a:spcBef>
              <a:buFont typeface="Wingdings" pitchFamily="26" charset="2"/>
              <a:buAutoNum type="arabicPeriod"/>
            </a:pPr>
            <a:r>
              <a:rPr lang="en-US" altLang="zh-CN" sz="2400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</a:rPr>
              <a:t>Non destructive.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Arial" pitchFamily="-112" charset="0"/>
              </a:rPr>
              <a:t>Colorimetric Methods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82000" cy="2895600"/>
          </a:xfrm>
        </p:spPr>
        <p:txBody>
          <a:bodyPr/>
          <a:lstStyle/>
          <a:p>
            <a:pPr algn="just" eaLnBrk="1" hangingPunct="1">
              <a:buFont typeface="Wingdings" pitchFamily="-112" charset="2"/>
              <a:buChar char="n"/>
              <a:defRPr/>
            </a:pPr>
            <a:r>
              <a:rPr lang="en-US" sz="2400" dirty="0">
                <a:solidFill>
                  <a:schemeClr val="tx1"/>
                </a:solidFill>
                <a:ea typeface="+mn-ea"/>
                <a:cs typeface="+mn-cs"/>
              </a:rPr>
              <a:t>we can modify the protein sample with appropriate reagents so as to produce a color reaction  and measure protein concentration using a spectrophotometer.  </a:t>
            </a:r>
          </a:p>
        </p:txBody>
      </p:sp>
      <p:pic>
        <p:nvPicPr>
          <p:cNvPr id="10342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799" y="2895600"/>
            <a:ext cx="15033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2740025" y="4734596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pic>
        <p:nvPicPr>
          <p:cNvPr id="103431" name="Picture 7" descr="Pictur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6643" y="2895600"/>
            <a:ext cx="12985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5105400" y="48006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ahoma" pitchFamily="-112" charset="0"/>
            </a:endParaRPr>
          </a:p>
        </p:txBody>
      </p:sp>
      <p:pic>
        <p:nvPicPr>
          <p:cNvPr id="103434" name="Picture 10" descr="DU5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3429000"/>
            <a:ext cx="2933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DDDDDD"/>
                  </a:outerShdw>
                </a:effectLst>
                <a:latin typeface="Helvetica" pitchFamily="-112" charset="0"/>
              </a:rPr>
              <a:t>Advantages of Colorimetric Methods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391400" cy="2362200"/>
          </a:xfrm>
        </p:spPr>
        <p:txBody>
          <a:bodyPr/>
          <a:lstStyle/>
          <a:p>
            <a:pPr algn="just" eaLnBrk="1" hangingPunct="1">
              <a:buFont typeface="Wingdings" pitchFamily="-112" charset="2"/>
              <a:buNone/>
              <a:defRPr/>
            </a:pPr>
            <a:r>
              <a:rPr lang="en-US" dirty="0">
                <a:latin typeface="Times New Roman" pitchFamily="-112" charset="0"/>
                <a:ea typeface="+mn-ea"/>
                <a:cs typeface="+mn-cs"/>
              </a:rPr>
              <a:t>1. Cheap</a:t>
            </a:r>
          </a:p>
          <a:p>
            <a:pPr algn="just" eaLnBrk="1" hangingPunct="1">
              <a:buFont typeface="Wingdings" pitchFamily="-112" charset="2"/>
              <a:buNone/>
              <a:defRPr/>
            </a:pPr>
            <a:r>
              <a:rPr lang="en-US" dirty="0">
                <a:latin typeface="Times New Roman" pitchFamily="-112" charset="0"/>
                <a:ea typeface="+mn-ea"/>
                <a:cs typeface="+mn-cs"/>
              </a:rPr>
              <a:t>2. Not contaminating absorbance from nucleic acids! </a:t>
            </a:r>
          </a:p>
          <a:p>
            <a:pPr eaLnBrk="1" hangingPunct="1">
              <a:buFont typeface="Wingdings" pitchFamily="-112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BC03C0-725D-47FC-BEAF-A32B789A3557}"/>
              </a:ext>
            </a:extLst>
          </p:cNvPr>
          <p:cNvSpPr/>
          <p:nvPr/>
        </p:nvSpPr>
        <p:spPr>
          <a:xfrm>
            <a:off x="2133600" y="3429000"/>
            <a:ext cx="4572000" cy="289694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eaLnBrk="1" hangingPunct="1">
              <a:lnSpc>
                <a:spcPct val="200000"/>
              </a:lnSpc>
              <a:buFont typeface="Wingdings" charset="2"/>
              <a:buChar char="Ø"/>
              <a:defRPr/>
            </a:pPr>
            <a:r>
              <a:rPr lang="en-US" sz="3200" dirty="0"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-112" charset="0"/>
              </a:rPr>
              <a:t>Biuret</a:t>
            </a:r>
          </a:p>
          <a:p>
            <a:pPr lvl="1" eaLnBrk="1" hangingPunct="1">
              <a:lnSpc>
                <a:spcPct val="200000"/>
              </a:lnSpc>
              <a:buFont typeface="Wingdings" charset="2"/>
              <a:buChar char="Ø"/>
              <a:defRPr/>
            </a:pPr>
            <a:r>
              <a:rPr lang="en-US" sz="3200" dirty="0"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-112" charset="0"/>
              </a:rPr>
              <a:t>Lowry  </a:t>
            </a:r>
          </a:p>
          <a:p>
            <a:pPr lvl="1" eaLnBrk="1" hangingPunct="1">
              <a:lnSpc>
                <a:spcPct val="200000"/>
              </a:lnSpc>
              <a:buFont typeface="Wingdings" charset="2"/>
              <a:buChar char="Ø"/>
              <a:defRPr/>
            </a:pPr>
            <a:r>
              <a:rPr lang="en-US" sz="3200" dirty="0"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-112" charset="0"/>
              </a:rPr>
              <a:t>Bradford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3" name="Group 23">
            <a:extLst>
              <a:ext uri="{FF2B5EF4-FFF2-40B4-BE49-F238E27FC236}">
                <a16:creationId xmlns:a16="http://schemas.microsoft.com/office/drawing/2014/main" id="{84FFB96B-338C-4465-BF55-1C762D9BF04B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609600"/>
            <a:ext cx="457200" cy="1371600"/>
            <a:chOff x="816" y="2688"/>
            <a:chExt cx="288" cy="864"/>
          </a:xfrm>
        </p:grpSpPr>
        <p:sp>
          <p:nvSpPr>
            <p:cNvPr id="70687" name="Rectangle 5">
              <a:extLst>
                <a:ext uri="{FF2B5EF4-FFF2-40B4-BE49-F238E27FC236}">
                  <a16:creationId xmlns:a16="http://schemas.microsoft.com/office/drawing/2014/main" id="{977DE43E-73DD-462B-814F-903BD5BA0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88"/>
              <a:ext cx="28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70688" name="Rectangle 14">
              <a:extLst>
                <a:ext uri="{FF2B5EF4-FFF2-40B4-BE49-F238E27FC236}">
                  <a16:creationId xmlns:a16="http://schemas.microsoft.com/office/drawing/2014/main" id="{DFF240C2-F7E7-4939-BF6F-7A01482C6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976"/>
              <a:ext cx="288" cy="576"/>
            </a:xfrm>
            <a:prstGeom prst="rect">
              <a:avLst/>
            </a:prstGeom>
            <a:solidFill>
              <a:srgbClr val="CCE4F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</p:grpSp>
      <p:grpSp>
        <p:nvGrpSpPr>
          <p:cNvPr id="70664" name="Group 24">
            <a:extLst>
              <a:ext uri="{FF2B5EF4-FFF2-40B4-BE49-F238E27FC236}">
                <a16:creationId xmlns:a16="http://schemas.microsoft.com/office/drawing/2014/main" id="{A7C6D79A-F4C0-44E8-9B7E-CA3CC787A881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609600"/>
            <a:ext cx="457200" cy="1371600"/>
            <a:chOff x="1248" y="2688"/>
            <a:chExt cx="288" cy="864"/>
          </a:xfrm>
        </p:grpSpPr>
        <p:sp>
          <p:nvSpPr>
            <p:cNvPr id="70685" name="Rectangle 6">
              <a:extLst>
                <a:ext uri="{FF2B5EF4-FFF2-40B4-BE49-F238E27FC236}">
                  <a16:creationId xmlns:a16="http://schemas.microsoft.com/office/drawing/2014/main" id="{1B3BABE9-808B-4DC8-9F16-3DD34E84E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688"/>
              <a:ext cx="28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70686" name="Rectangle 15">
              <a:extLst>
                <a:ext uri="{FF2B5EF4-FFF2-40B4-BE49-F238E27FC236}">
                  <a16:creationId xmlns:a16="http://schemas.microsoft.com/office/drawing/2014/main" id="{3B8D49C7-317D-4B62-AFC0-47DA14B07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976"/>
              <a:ext cx="288" cy="576"/>
            </a:xfrm>
            <a:prstGeom prst="rect">
              <a:avLst/>
            </a:prstGeom>
            <a:solidFill>
              <a:srgbClr val="86B3B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</p:grpSp>
      <p:grpSp>
        <p:nvGrpSpPr>
          <p:cNvPr id="70665" name="Group 25">
            <a:extLst>
              <a:ext uri="{FF2B5EF4-FFF2-40B4-BE49-F238E27FC236}">
                <a16:creationId xmlns:a16="http://schemas.microsoft.com/office/drawing/2014/main" id="{3B2953EB-97B1-49E0-A244-E68D2C09E456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609600"/>
            <a:ext cx="457200" cy="1371600"/>
            <a:chOff x="1680" y="2688"/>
            <a:chExt cx="288" cy="864"/>
          </a:xfrm>
        </p:grpSpPr>
        <p:sp>
          <p:nvSpPr>
            <p:cNvPr id="70683" name="Rectangle 7">
              <a:extLst>
                <a:ext uri="{FF2B5EF4-FFF2-40B4-BE49-F238E27FC236}">
                  <a16:creationId xmlns:a16="http://schemas.microsoft.com/office/drawing/2014/main" id="{DF36CB99-8305-4B96-B7E1-42345F0FA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688"/>
              <a:ext cx="28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70684" name="Rectangle 16">
              <a:extLst>
                <a:ext uri="{FF2B5EF4-FFF2-40B4-BE49-F238E27FC236}">
                  <a16:creationId xmlns:a16="http://schemas.microsoft.com/office/drawing/2014/main" id="{1ABC4882-A530-4539-B459-F9D693B8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976"/>
              <a:ext cx="288" cy="576"/>
            </a:xfrm>
            <a:prstGeom prst="rect">
              <a:avLst/>
            </a:prstGeom>
            <a:solidFill>
              <a:srgbClr val="559AC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</p:grpSp>
      <p:grpSp>
        <p:nvGrpSpPr>
          <p:cNvPr id="70666" name="Group 26">
            <a:extLst>
              <a:ext uri="{FF2B5EF4-FFF2-40B4-BE49-F238E27FC236}">
                <a16:creationId xmlns:a16="http://schemas.microsoft.com/office/drawing/2014/main" id="{BA2DD489-4FC1-469B-8F32-CCD60EE899E0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609600"/>
            <a:ext cx="457200" cy="1371600"/>
            <a:chOff x="2112" y="2688"/>
            <a:chExt cx="288" cy="864"/>
          </a:xfrm>
        </p:grpSpPr>
        <p:sp>
          <p:nvSpPr>
            <p:cNvPr id="70681" name="Rectangle 8">
              <a:extLst>
                <a:ext uri="{FF2B5EF4-FFF2-40B4-BE49-F238E27FC236}">
                  <a16:creationId xmlns:a16="http://schemas.microsoft.com/office/drawing/2014/main" id="{B861CB3A-8549-4689-8787-9DB01EA87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688"/>
              <a:ext cx="28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70682" name="Rectangle 17">
              <a:extLst>
                <a:ext uri="{FF2B5EF4-FFF2-40B4-BE49-F238E27FC236}">
                  <a16:creationId xmlns:a16="http://schemas.microsoft.com/office/drawing/2014/main" id="{1F04D3D5-2EA5-4082-99B6-C689CCB92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976"/>
              <a:ext cx="288" cy="576"/>
            </a:xfrm>
            <a:prstGeom prst="rect">
              <a:avLst/>
            </a:prstGeom>
            <a:solidFill>
              <a:srgbClr val="4B82C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</p:grpSp>
      <p:grpSp>
        <p:nvGrpSpPr>
          <p:cNvPr id="70667" name="Group 27">
            <a:extLst>
              <a:ext uri="{FF2B5EF4-FFF2-40B4-BE49-F238E27FC236}">
                <a16:creationId xmlns:a16="http://schemas.microsoft.com/office/drawing/2014/main" id="{30FBCDD2-5B6F-47FF-8874-2D9C2C9C0849}"/>
              </a:ext>
            </a:extLst>
          </p:cNvPr>
          <p:cNvGrpSpPr>
            <a:grpSpLocks/>
          </p:cNvGrpSpPr>
          <p:nvPr/>
        </p:nvGrpSpPr>
        <p:grpSpPr bwMode="auto">
          <a:xfrm>
            <a:off x="5181600" y="609600"/>
            <a:ext cx="457200" cy="1371600"/>
            <a:chOff x="2544" y="2688"/>
            <a:chExt cx="288" cy="864"/>
          </a:xfrm>
        </p:grpSpPr>
        <p:sp>
          <p:nvSpPr>
            <p:cNvPr id="70679" name="Rectangle 9">
              <a:extLst>
                <a:ext uri="{FF2B5EF4-FFF2-40B4-BE49-F238E27FC236}">
                  <a16:creationId xmlns:a16="http://schemas.microsoft.com/office/drawing/2014/main" id="{E9980FC7-57B9-42B9-B38E-6F4941225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688"/>
              <a:ext cx="28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70680" name="Rectangle 18">
              <a:extLst>
                <a:ext uri="{FF2B5EF4-FFF2-40B4-BE49-F238E27FC236}">
                  <a16:creationId xmlns:a16="http://schemas.microsoft.com/office/drawing/2014/main" id="{87DCE471-780D-47FA-92EF-B8FDD7B9BB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976"/>
              <a:ext cx="288" cy="576"/>
            </a:xfrm>
            <a:prstGeom prst="rect">
              <a:avLst/>
            </a:prstGeom>
            <a:solidFill>
              <a:srgbClr val="008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</p:grpSp>
      <p:grpSp>
        <p:nvGrpSpPr>
          <p:cNvPr id="70668" name="Group 28">
            <a:extLst>
              <a:ext uri="{FF2B5EF4-FFF2-40B4-BE49-F238E27FC236}">
                <a16:creationId xmlns:a16="http://schemas.microsoft.com/office/drawing/2014/main" id="{F5E1332C-C33B-491C-8EB6-8AE450B14655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609600"/>
            <a:ext cx="457200" cy="1371600"/>
            <a:chOff x="3024" y="2688"/>
            <a:chExt cx="288" cy="864"/>
          </a:xfrm>
        </p:grpSpPr>
        <p:sp>
          <p:nvSpPr>
            <p:cNvPr id="70677" name="Rectangle 10">
              <a:extLst>
                <a:ext uri="{FF2B5EF4-FFF2-40B4-BE49-F238E27FC236}">
                  <a16:creationId xmlns:a16="http://schemas.microsoft.com/office/drawing/2014/main" id="{238085F4-01D5-45B1-B809-DDC9B59B6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688"/>
              <a:ext cx="288" cy="86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  <p:sp>
          <p:nvSpPr>
            <p:cNvPr id="70678" name="Rectangle 19">
              <a:extLst>
                <a:ext uri="{FF2B5EF4-FFF2-40B4-BE49-F238E27FC236}">
                  <a16:creationId xmlns:a16="http://schemas.microsoft.com/office/drawing/2014/main" id="{717739BF-209B-4562-9E93-0120B36DE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976"/>
              <a:ext cx="288" cy="57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37931725" indent="-37474525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EG" altLang="ar-EG"/>
            </a:p>
          </p:txBody>
        </p:sp>
      </p:grpSp>
      <p:sp>
        <p:nvSpPr>
          <p:cNvPr id="70672" name="Text Box 32">
            <a:extLst>
              <a:ext uri="{FF2B5EF4-FFF2-40B4-BE49-F238E27FC236}">
                <a16:creationId xmlns:a16="http://schemas.microsoft.com/office/drawing/2014/main" id="{E66594F3-3319-41FE-9CF8-02DA35861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1981200"/>
            <a:ext cx="5045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ar-EG" sz="1800"/>
              <a:t>2.5       5        10       15       20        25 µg/mL  </a:t>
            </a:r>
          </a:p>
        </p:txBody>
      </p:sp>
      <p:graphicFrame>
        <p:nvGraphicFramePr>
          <p:cNvPr id="31" name="Object 2">
            <a:extLst>
              <a:ext uri="{FF2B5EF4-FFF2-40B4-BE49-F238E27FC236}">
                <a16:creationId xmlns:a16="http://schemas.microsoft.com/office/drawing/2014/main" id="{B3E6EC72-4DAE-4B63-B77C-743D5B1F200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6358695"/>
              </p:ext>
            </p:extLst>
          </p:nvPr>
        </p:nvGraphicFramePr>
        <p:xfrm>
          <a:off x="1866900" y="2575708"/>
          <a:ext cx="5715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9" name="Acrobat Document" r:id="rId4" imgW="8140700" imgH="6108700" progId="AcroExch.Document.DC">
                  <p:embed/>
                </p:oleObj>
              </mc:Choice>
              <mc:Fallback>
                <p:oleObj name="Acrobat Document" r:id="rId4" imgW="8140700" imgH="6108700" progId="AcroExch.Document.DC">
                  <p:embed/>
                  <p:pic>
                    <p:nvPicPr>
                      <p:cNvPr id="348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2575708"/>
                        <a:ext cx="57150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+mj-ea"/>
              <a:cs typeface="+mj-cs"/>
            </a:endParaRPr>
          </a:p>
        </p:txBody>
      </p:sp>
      <p:graphicFrame>
        <p:nvGraphicFramePr>
          <p:cNvPr id="3584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48780"/>
              </p:ext>
            </p:extLst>
          </p:nvPr>
        </p:nvGraphicFramePr>
        <p:xfrm>
          <a:off x="1143000" y="1314450"/>
          <a:ext cx="7391400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4" name="Acrobat Document" r:id="rId3" imgW="8140700" imgH="6108700" progId="">
                  <p:embed/>
                </p:oleObj>
              </mc:Choice>
              <mc:Fallback>
                <p:oleObj name="Acrobat Document" r:id="rId3" imgW="8140700" imgH="6108700" progId="">
                  <p:embed/>
                  <p:pic>
                    <p:nvPicPr>
                      <p:cNvPr id="3584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14450"/>
                        <a:ext cx="7391400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D70A592-0537-4D75-8D06-4D6BB7C0A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611762" cy="3657600"/>
          </a:xfrm>
          <a:prstGeom prst="rect">
            <a:avLst/>
          </a:prstGeom>
          <a:noFill/>
          <a:ln w="57150" cmpd="thinThick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education-portal.com/cimages/multimages/16/Retro_4.png">
            <a:extLst>
              <a:ext uri="{FF2B5EF4-FFF2-40B4-BE49-F238E27FC236}">
                <a16:creationId xmlns:a16="http://schemas.microsoft.com/office/drawing/2014/main" id="{2141C88D-9043-44C9-BBFC-FDB57CD4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5029200" cy="13858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07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686800" cy="1143000"/>
          </a:xfrm>
          <a:noFill/>
        </p:spPr>
        <p:txBody>
          <a:bodyPr/>
          <a:lstStyle/>
          <a:p>
            <a:pPr eaLnBrk="1" hangingPunct="1"/>
            <a:r>
              <a:rPr lang="en-ZA" sz="4000" dirty="0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Protein Quantification Methods</a:t>
            </a:r>
            <a:endParaRPr lang="en-US" sz="4000" dirty="0">
              <a:effectLst/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graphicFrame>
        <p:nvGraphicFramePr>
          <p:cNvPr id="16477" name="Group 9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34808823"/>
              </p:ext>
            </p:extLst>
          </p:nvPr>
        </p:nvGraphicFramePr>
        <p:xfrm>
          <a:off x="882203" y="1464340"/>
          <a:ext cx="8229600" cy="5235894"/>
        </p:xfrm>
        <a:graphic>
          <a:graphicData uri="http://schemas.openxmlformats.org/drawingml/2006/table">
            <a:tbl>
              <a:tblPr/>
              <a:tblGrid>
                <a:gridCol w="188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7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Assay method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Useful range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Comments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0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NanoOrange assay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100ng/ml to 10ug/ml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Samples can be read up to six hours later without any loss in the sensitivity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Low protein to protein signal variability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Detection not influenced by reducing agents or nucleic acid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BCA method (Cu reduction)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0.5ug/ml to 1.5mg.ml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Samples must be read within 10 mins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Not compatible with reducing agents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Bradford assay (dye binding)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1ug/ml to 1.5 mg/ml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Protein precipitates over time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High protein to protein signal variability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Not compatible with detergents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6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Lowry assay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1ug/ml to 1.5mg.ml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Lengthy, multi-step procedure</a:t>
                      </a:r>
                      <a:endParaRPr kumimoji="0" lang="en-GB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Not compatible with detergents, carbohydrates or reducing agents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Absorbance at 280nm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50ng/ml to 2mg/ml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1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High protein to protein signal variability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-112" charset="0"/>
                        <a:ea typeface="Times New Roman" pitchFamily="-112" charset="0"/>
                        <a:cs typeface="Times New Roman" pitchFamily="-112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-112" charset="2"/>
                        <a:buChar char=""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-112" charset="0"/>
                          <a:ea typeface="Times New Roman" pitchFamily="-112" charset="0"/>
                          <a:cs typeface="Times New Roman" pitchFamily="-112" charset="0"/>
                        </a:rPr>
                        <a:t>Detection influenced by nucleic acids and other UV absorbing contaminants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en-US">
                <a:effectLst/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t>Protein Assays Sensitivity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54" y="1905000"/>
            <a:ext cx="8229600" cy="4114800"/>
          </a:xfrm>
        </p:spPr>
        <p:txBody>
          <a:bodyPr/>
          <a:lstStyle/>
          <a:p>
            <a:pPr>
              <a:spcBef>
                <a:spcPts val="1875"/>
              </a:spcBef>
            </a:pP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A</a:t>
            </a:r>
            <a:r>
              <a:rPr lang="en-US" sz="2800" baseline="-250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280</a:t>
            </a: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 (20 to 3000 ug/ml)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A</a:t>
            </a:r>
            <a:r>
              <a:rPr lang="en-US" sz="2800" baseline="-250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205</a:t>
            </a: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 (1 to 10 ug/ml)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Fluorescence (5 to 50 ug/ml)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Lowry method (5 to 100 ug/ml)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Bradford method (10 to 100 ug/ml)</a:t>
            </a:r>
          </a:p>
          <a:p>
            <a:pPr>
              <a:spcBef>
                <a:spcPts val="1875"/>
              </a:spcBef>
            </a:pPr>
            <a:r>
              <a:rPr lang="en-US" sz="2800" dirty="0">
                <a:latin typeface="Helvetica" pitchFamily="26" charset="0"/>
                <a:ea typeface="ＭＳ Ｐゴシック" pitchFamily="26" charset="-128"/>
                <a:cs typeface="ＭＳ Ｐゴシック" pitchFamily="26" charset="-128"/>
              </a:rPr>
              <a:t>BCA (bicinchoninic acid) method (0.5ug/ml)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382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>
                <a:latin typeface="Comic Sans MS" pitchFamily="66" charset="0"/>
              </a:rPr>
              <a:t>Tools used for protein analysis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4419601" y="-1905000"/>
            <a:ext cx="914399" cy="60960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14400" y="16764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 err="1">
                <a:latin typeface="Comic Sans MS" pitchFamily="66" charset="0"/>
              </a:rPr>
              <a:t>Electrophorasis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14400" y="2286000"/>
            <a:ext cx="42672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Native PAGE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Native Gradient PAGE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Urea PAGE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SDS PAGE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SDS Gradient PAGE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IEF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2D PAGE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sv-SE" sz="2400" dirty="0">
                <a:solidFill>
                  <a:srgbClr val="0000CC"/>
                </a:solidFill>
                <a:latin typeface="Comic Sans MS" pitchFamily="66" charset="0"/>
              </a:rPr>
              <a:t>Western Blot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19800" y="14478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Comic Sans MS" pitchFamily="66" charset="0"/>
              </a:rPr>
              <a:t>Without</a:t>
            </a:r>
          </a:p>
          <a:p>
            <a:pPr algn="ctr"/>
            <a:r>
              <a:rPr lang="en-US" sz="2800" b="1" dirty="0" err="1">
                <a:latin typeface="Comic Sans MS" pitchFamily="66" charset="0"/>
              </a:rPr>
              <a:t>Electrophorasis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334000" y="2286000"/>
            <a:ext cx="3962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 Cloning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Site-directed mutagenesis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protein tags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Protein structures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Proteomics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Protein Sequencing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Comic Sans MS" pitchFamily="66" charset="0"/>
              </a:rPr>
              <a:t>Protein-protein interactions</a:t>
            </a:r>
            <a:endParaRPr lang="sv-SE" sz="2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-1116169" y="534559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</a:rPr>
              <a:t>Cloning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62000" y="2332037"/>
            <a:ext cx="35052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latin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Obtain pure protein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Make large quantities to facilitate study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1858" name="Picture 2" descr="Image result for protein expression">
            <a:extLst>
              <a:ext uri="{FF2B5EF4-FFF2-40B4-BE49-F238E27FC236}">
                <a16:creationId xmlns:a16="http://schemas.microsoft.com/office/drawing/2014/main" id="{06C48793-9400-421F-8821-5457F293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0377"/>
            <a:ext cx="3352800" cy="65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75438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sz="2400" dirty="0"/>
              <a:t>DNA binding</a:t>
            </a:r>
          </a:p>
          <a:p>
            <a:pPr lvl="1"/>
            <a:r>
              <a:rPr lang="en-US" sz="2400" dirty="0"/>
              <a:t> enzyme activity</a:t>
            </a:r>
          </a:p>
          <a:p>
            <a:pPr lvl="1"/>
            <a:r>
              <a:rPr lang="en-US" sz="2400" dirty="0"/>
              <a:t> stability</a:t>
            </a:r>
          </a:p>
          <a:p>
            <a:pPr lvl="1"/>
            <a:r>
              <a:rPr lang="en-US" sz="2400" dirty="0"/>
              <a:t> etc.,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03FF10-59E1-4C24-999D-4BED001D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solidFill>
                  <a:srgbClr val="0000CC"/>
                </a:solidFill>
                <a:latin typeface="Comic Sans MS" pitchFamily="66" charset="0"/>
                <a:ea typeface="+mn-ea"/>
                <a:cs typeface="+mn-cs"/>
              </a:rPr>
              <a:t>Functional Study</a:t>
            </a:r>
            <a:endParaRPr lang="ar-EG" sz="4000" b="1" kern="1200" dirty="0">
              <a:solidFill>
                <a:srgbClr val="0000CC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878" y="152400"/>
            <a:ext cx="46987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Protein structures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892176" y="1404938"/>
            <a:ext cx="7870825" cy="5224463"/>
            <a:chOff x="562" y="885"/>
            <a:chExt cx="4958" cy="3291"/>
          </a:xfrm>
        </p:grpSpPr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2">
              <a:lum contrast="6000"/>
            </a:blip>
            <a:srcRect l="3265" t="6818" r="1830" b="2272"/>
            <a:stretch>
              <a:fillRect/>
            </a:stretch>
          </p:blipFill>
          <p:spPr bwMode="auto">
            <a:xfrm>
              <a:off x="562" y="885"/>
              <a:ext cx="4958" cy="3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lum contrast="12000"/>
            </a:blip>
            <a:srcRect/>
            <a:stretch>
              <a:fillRect/>
            </a:stretch>
          </p:blipFill>
          <p:spPr bwMode="auto">
            <a:xfrm>
              <a:off x="1807" y="1793"/>
              <a:ext cx="885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lum contrast="6000"/>
            </a:blip>
            <a:srcRect/>
            <a:stretch>
              <a:fillRect/>
            </a:stretch>
          </p:blipFill>
          <p:spPr bwMode="auto">
            <a:xfrm>
              <a:off x="1903" y="3603"/>
              <a:ext cx="1068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figure 8-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78696"/>
            <a:ext cx="5334000" cy="4650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09819F-61C1-4319-9C24-BC78310F362B}"/>
              </a:ext>
            </a:extLst>
          </p:cNvPr>
          <p:cNvSpPr/>
          <p:nvPr/>
        </p:nvSpPr>
        <p:spPr>
          <a:xfrm>
            <a:off x="685800" y="914400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The diffraction of X-ray by protein crystals can reveal a protein’s exact structure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kern="1200" dirty="0">
                <a:solidFill>
                  <a:srgbClr val="0000CC"/>
                </a:solidFill>
                <a:latin typeface="Comic Sans MS" pitchFamily="66" charset="0"/>
                <a:ea typeface="+mn-ea"/>
                <a:cs typeface="+mn-cs"/>
              </a:rPr>
              <a:t>Produce Antibodies</a:t>
            </a:r>
            <a:br>
              <a:rPr lang="en-US" sz="4000" b="1" kern="1200" dirty="0">
                <a:solidFill>
                  <a:srgbClr val="0000CC"/>
                </a:solidFill>
                <a:latin typeface="Comic Sans MS" pitchFamily="66" charset="0"/>
                <a:ea typeface="+mn-ea"/>
                <a:cs typeface="+mn-cs"/>
              </a:rPr>
            </a:br>
            <a:endParaRPr lang="en-US" sz="4000" b="1" kern="1200" dirty="0">
              <a:solidFill>
                <a:srgbClr val="0000CC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41314" name="Picture 2" descr="http://www.ptglab.com/blog/wp-content/uploads/2010/08/41.jpg"/>
          <p:cNvPicPr>
            <a:picLocks noChangeAspect="1" noChangeArrowheads="1"/>
          </p:cNvPicPr>
          <p:nvPr/>
        </p:nvPicPr>
        <p:blipFill>
          <a:blip r:embed="rId2"/>
          <a:srcRect t="12222" b="27778"/>
          <a:stretch>
            <a:fillRect/>
          </a:stretch>
        </p:blipFill>
        <p:spPr bwMode="auto">
          <a:xfrm>
            <a:off x="766233" y="2209800"/>
            <a:ext cx="7958667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s://www.promega.com/resources/product-guides-and-selectors/protocols-and-applications-guide/protein-purification-and-analysis/~/Media/Images/Resources/PAGuide/9699MA.ash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876800"/>
            <a:ext cx="4762500" cy="1676400"/>
          </a:xfrm>
          <a:prstGeom prst="rect">
            <a:avLst/>
          </a:prstGeom>
          <a:noFill/>
        </p:spPr>
      </p:pic>
      <p:pic>
        <p:nvPicPr>
          <p:cNvPr id="140292" name="Picture 4" descr="http://upload.wikimedia.org/wikipedia/commons/thumb/0/0c/His-tag.png/764px-His-tag.png"/>
          <p:cNvPicPr>
            <a:picLocks noChangeAspect="1" noChangeArrowheads="1"/>
          </p:cNvPicPr>
          <p:nvPr/>
        </p:nvPicPr>
        <p:blipFill>
          <a:blip r:embed="rId3"/>
          <a:srcRect t="10324"/>
          <a:stretch>
            <a:fillRect/>
          </a:stretch>
        </p:blipFill>
        <p:spPr bwMode="auto">
          <a:xfrm>
            <a:off x="2133600" y="685800"/>
            <a:ext cx="5638800" cy="3971177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429000" y="-76200"/>
            <a:ext cx="30861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  <a:latin typeface="Comic Sans MS" pitchFamily="66" charset="0"/>
              </a:rPr>
              <a:t>Protein tags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Image result for Protein tags tissue">
            <a:extLst>
              <a:ext uri="{FF2B5EF4-FFF2-40B4-BE49-F238E27FC236}">
                <a16:creationId xmlns:a16="http://schemas.microsoft.com/office/drawing/2014/main" id="{F789C8E8-A754-4606-AA06-C632FDEE0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8534400" cy="447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3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1800"/>
            <a:ext cx="7772400" cy="762000"/>
          </a:xfrm>
        </p:spPr>
        <p:txBody>
          <a:bodyPr/>
          <a:lstStyle/>
          <a:p>
            <a:r>
              <a:rPr lang="en-US"/>
              <a:t>Proteins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25600"/>
            <a:ext cx="6096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Make up about 15% of the cell</a:t>
            </a:r>
          </a:p>
          <a:p>
            <a:pPr>
              <a:lnSpc>
                <a:spcPct val="90000"/>
              </a:lnSpc>
            </a:pPr>
            <a:r>
              <a:rPr lang="en-US" sz="2800"/>
              <a:t>Have many functions in the cell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Enzymes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Structural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Transport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Motor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Storage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Signaling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Receptors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Gene regulation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Special functions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 l="36310" t="11458" r="23280" b="6250"/>
          <a:stretch>
            <a:fillRect/>
          </a:stretch>
        </p:blipFill>
        <p:spPr bwMode="auto">
          <a:xfrm>
            <a:off x="2590800" y="1371600"/>
            <a:ext cx="42594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5-Point Star 2"/>
          <p:cNvSpPr/>
          <p:nvPr/>
        </p:nvSpPr>
        <p:spPr>
          <a:xfrm>
            <a:off x="4800600" y="1752600"/>
            <a:ext cx="228600" cy="3048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/>
          <p:cNvSpPr/>
          <p:nvPr/>
        </p:nvSpPr>
        <p:spPr>
          <a:xfrm>
            <a:off x="4648200" y="5334000"/>
            <a:ext cx="228600" cy="3048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381000"/>
            <a:ext cx="6774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Site-directed mutagenesis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800600" y="3352800"/>
            <a:ext cx="228600" cy="3048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50000"/>
              </a:spcBef>
            </a:pPr>
            <a:r>
              <a:rPr lang="en-US" dirty="0">
                <a:solidFill>
                  <a:srgbClr val="0000CC"/>
                </a:solidFill>
                <a:latin typeface="Comic Sans MS" pitchFamily="66" charset="0"/>
              </a:rPr>
              <a:t>Protein Sequencing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/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" name="Picture 2" descr="Edman">
            <a:extLst>
              <a:ext uri="{FF2B5EF4-FFF2-40B4-BE49-F238E27FC236}">
                <a16:creationId xmlns:a16="http://schemas.microsoft.com/office/drawing/2014/main" id="{924C9E68-EF5A-4D8D-BD88-F36145816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22430"/>
            <a:ext cx="4267200" cy="526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1CF4-ED21-4FA7-B645-33D78475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solidFill>
                  <a:srgbClr val="0000CC"/>
                </a:solidFill>
                <a:latin typeface="Comic Sans MS" pitchFamily="66" charset="0"/>
                <a:ea typeface="+mn-ea"/>
                <a:cs typeface="+mn-cs"/>
              </a:rPr>
              <a:t>Commercial Uses </a:t>
            </a:r>
            <a:endParaRPr lang="ar-EG" sz="4000" b="1" kern="1200" dirty="0">
              <a:solidFill>
                <a:srgbClr val="0000CC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25954" name="Picture 2" descr="Gene Cloned for Protein and Use">
            <a:extLst>
              <a:ext uri="{FF2B5EF4-FFF2-40B4-BE49-F238E27FC236}">
                <a16:creationId xmlns:a16="http://schemas.microsoft.com/office/drawing/2014/main" id="{2385552B-E50B-405C-8F8E-CA12875C0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1893"/>
            <a:ext cx="8229600" cy="472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458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5219700" y="6170613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>
              <a:solidFill>
                <a:srgbClr val="DDDDDD"/>
              </a:solidFill>
            </a:endParaRPr>
          </a:p>
        </p:txBody>
      </p:sp>
      <p:pic>
        <p:nvPicPr>
          <p:cNvPr id="50179" name="Picture 5" descr="las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FD3ACF-6124-4D2D-B6BE-464144A1D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19113"/>
            <a:ext cx="26177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FF3300"/>
                </a:solidFill>
              </a:rPr>
              <a:t>Applications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47D9C55D-8DBA-421C-83B4-AEA534F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92212"/>
            <a:ext cx="7239000" cy="5009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Functional Studies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Enzymatic Assays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Protein-protein interactions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Protein Ligand Interactions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Structural Studies 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000CC"/>
                </a:solidFill>
              </a:rPr>
              <a:t>Protein Crystallography</a:t>
            </a:r>
          </a:p>
          <a:p>
            <a:pPr marL="1085850" lvl="1" indent="-342900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altLang="zh-TW" sz="2000" b="1" dirty="0">
                <a:solidFill>
                  <a:srgbClr val="0000CC"/>
                </a:solidFill>
              </a:rPr>
              <a:t>NMR Structure Determination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Target Proteins for Rational Drug Design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TW" sz="2400" b="1" dirty="0">
                <a:solidFill>
                  <a:srgbClr val="0000CC"/>
                </a:solidFill>
              </a:rPr>
              <a:t>Therapeutic Proteins – Preclinical Studies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85801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>
                <a:latin typeface="Comic Sans MS" pitchFamily="66" charset="0"/>
              </a:rPr>
              <a:t>Expression analysis</a:t>
            </a:r>
          </a:p>
        </p:txBody>
      </p:sp>
      <p:sp>
        <p:nvSpPr>
          <p:cNvPr id="3" name="Right Brace 2"/>
          <p:cNvSpPr/>
          <p:nvPr/>
        </p:nvSpPr>
        <p:spPr>
          <a:xfrm rot="16200000">
            <a:off x="4152902" y="-863847"/>
            <a:ext cx="609598" cy="4648201"/>
          </a:xfrm>
          <a:prstGeom prst="rightBrace">
            <a:avLst>
              <a:gd name="adj1" fmla="val 65376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1744073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Comic Sans MS" pitchFamily="66" charset="0"/>
              </a:rPr>
              <a:t>Protein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27563" y="1791885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>
                <a:latin typeface="Comic Sans MS" pitchFamily="66" charset="0"/>
              </a:rPr>
              <a:t>mRNA</a:t>
            </a:r>
          </a:p>
        </p:txBody>
      </p:sp>
      <p:pic>
        <p:nvPicPr>
          <p:cNvPr id="13" name="Picture 2" descr="http://education-portal.com/cimages/multimages/16/Retro_4.png">
            <a:extLst>
              <a:ext uri="{FF2B5EF4-FFF2-40B4-BE49-F238E27FC236}">
                <a16:creationId xmlns:a16="http://schemas.microsoft.com/office/drawing/2014/main" id="{3BADC08D-BADC-41AF-A1B4-ADCDDD4C9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90976"/>
            <a:ext cx="6493908" cy="178951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1AEA4CB-A267-40F4-96E2-4C514968B151}"/>
              </a:ext>
            </a:extLst>
          </p:cNvPr>
          <p:cNvSpPr/>
          <p:nvPr/>
        </p:nvSpPr>
        <p:spPr>
          <a:xfrm>
            <a:off x="6248400" y="26401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Real-Time PCR</a:t>
            </a:r>
            <a:br>
              <a:rPr lang="en-US" altLang="en-US" sz="18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67287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842E89CB-DD62-46A1-BB81-5D6ACA024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7163"/>
            <a:ext cx="3810000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>
            <a:extLst>
              <a:ext uri="{FF2B5EF4-FFF2-40B4-BE49-F238E27FC236}">
                <a16:creationId xmlns:a16="http://schemas.microsoft.com/office/drawing/2014/main" id="{97013816-F7DB-4D17-87BC-71CA35990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6167438"/>
            <a:ext cx="1112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EG" sz="2000" b="1">
                <a:solidFill>
                  <a:srgbClr val="3333FF"/>
                </a:solidFill>
                <a:latin typeface="Comic Sans MS" panose="030F0702030302020204" pitchFamily="66" charset="0"/>
              </a:rPr>
              <a:t>qRT-PCR is used to qualitatively detect gene expression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0B53BC-2944-442C-828F-6AA6691C0BC2}"/>
              </a:ext>
            </a:extLst>
          </p:cNvPr>
          <p:cNvSpPr/>
          <p:nvPr/>
        </p:nvSpPr>
        <p:spPr>
          <a:xfrm>
            <a:off x="2819400" y="228600"/>
            <a:ext cx="40830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3333FF"/>
                </a:solidFill>
                <a:latin typeface="Comic Sans MS" pitchFamily="66" charset="0"/>
              </a:rPr>
              <a:t>Why RT-PCR?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81C4B9-1CEB-45FD-A848-7FAC5D515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066800"/>
            <a:ext cx="5791200" cy="4800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altLang="en-US" sz="2000" b="1" kern="0" dirty="0">
              <a:solidFill>
                <a:schemeClr val="accent6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b="1" kern="0" dirty="0">
                <a:solidFill>
                  <a:schemeClr val="accent6"/>
                </a:solidFill>
                <a:latin typeface="Comic Sans MS" pitchFamily="66" charset="0"/>
              </a:rPr>
              <a:t>Gene expression analysis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kern="0" dirty="0">
                <a:solidFill>
                  <a:schemeClr val="accent6"/>
                </a:solidFill>
                <a:latin typeface="Comic Sans MS" pitchFamily="66" charset="0"/>
              </a:rPr>
              <a:t>Cancer research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kern="0" dirty="0">
                <a:solidFill>
                  <a:schemeClr val="accent6"/>
                </a:solidFill>
                <a:latin typeface="Comic Sans MS" pitchFamily="66" charset="0"/>
              </a:rPr>
              <a:t>Drug research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b="1" kern="0" dirty="0">
                <a:solidFill>
                  <a:schemeClr val="accent6"/>
                </a:solidFill>
                <a:latin typeface="Comic Sans MS" pitchFamily="66" charset="0"/>
              </a:rPr>
              <a:t>Disease diagnosis and management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kern="0" dirty="0">
                <a:solidFill>
                  <a:schemeClr val="accent6"/>
                </a:solidFill>
                <a:latin typeface="Comic Sans MS" pitchFamily="66" charset="0"/>
              </a:rPr>
              <a:t>Viral quantification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b="1" kern="0" dirty="0">
                <a:solidFill>
                  <a:schemeClr val="accent6"/>
                </a:solidFill>
                <a:latin typeface="Comic Sans MS" pitchFamily="66" charset="0"/>
              </a:rPr>
              <a:t>Food testing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kern="0" dirty="0">
                <a:solidFill>
                  <a:schemeClr val="accent6"/>
                </a:solidFill>
                <a:latin typeface="Comic Sans MS" pitchFamily="66" charset="0"/>
              </a:rPr>
              <a:t>Percent GMO food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b="1" kern="0" dirty="0">
                <a:solidFill>
                  <a:schemeClr val="accent6"/>
                </a:solidFill>
                <a:latin typeface="Comic Sans MS" pitchFamily="66" charset="0"/>
              </a:rPr>
              <a:t>Animal and plant breeding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altLang="en-US" sz="2000" kern="0" dirty="0">
                <a:solidFill>
                  <a:schemeClr val="accent6"/>
                </a:solidFill>
                <a:latin typeface="Comic Sans MS" pitchFamily="66" charset="0"/>
              </a:rPr>
              <a:t>Gene copy number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>
            <a:extLst>
              <a:ext uri="{FF2B5EF4-FFF2-40B4-BE49-F238E27FC236}">
                <a16:creationId xmlns:a16="http://schemas.microsoft.com/office/drawing/2014/main" id="{A2C88F72-FBC4-4E92-BC2B-382AB5B93B7E}"/>
              </a:ext>
            </a:extLst>
          </p:cNvPr>
          <p:cNvGrpSpPr>
            <a:grpSpLocks/>
          </p:cNvGrpSpPr>
          <p:nvPr/>
        </p:nvGrpSpPr>
        <p:grpSpPr bwMode="auto">
          <a:xfrm>
            <a:off x="855214" y="4842456"/>
            <a:ext cx="6778800" cy="1989786"/>
            <a:chOff x="762000" y="4343400"/>
            <a:chExt cx="8001001" cy="1461052"/>
          </a:xfrm>
        </p:grpSpPr>
        <p:pic>
          <p:nvPicPr>
            <p:cNvPr id="16388" name="Picture 5" descr="http://www.idtdna.com/pages/images/decoded/dcd13_ccstart_1.jpg?sfvrsn=0">
              <a:extLst>
                <a:ext uri="{FF2B5EF4-FFF2-40B4-BE49-F238E27FC236}">
                  <a16:creationId xmlns:a16="http://schemas.microsoft.com/office/drawing/2014/main" id="{0C7BF741-4503-46F3-AD1B-07DB1252A6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333"/>
            <a:stretch>
              <a:fillRect/>
            </a:stretch>
          </p:blipFill>
          <p:spPr bwMode="auto">
            <a:xfrm>
              <a:off x="762000" y="4343400"/>
              <a:ext cx="8001001" cy="146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7" descr="http://www.idtdna.com/pages/images/decoded/dcd13_ccstart_1.jpg?sfvrsn=0">
              <a:extLst>
                <a:ext uri="{FF2B5EF4-FFF2-40B4-BE49-F238E27FC236}">
                  <a16:creationId xmlns:a16="http://schemas.microsoft.com/office/drawing/2014/main" id="{19E0802E-2019-4E82-A811-08E338637F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74" t="8888" b="68889"/>
            <a:stretch>
              <a:fillRect/>
            </a:stretch>
          </p:blipFill>
          <p:spPr bwMode="auto">
            <a:xfrm>
              <a:off x="6549570" y="4648200"/>
              <a:ext cx="3429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7" descr="http://www.idtdna.com/pages/images/decoded/dcd13_ccstart_1.jpg?sfvrsn=0">
              <a:extLst>
                <a:ext uri="{FF2B5EF4-FFF2-40B4-BE49-F238E27FC236}">
                  <a16:creationId xmlns:a16="http://schemas.microsoft.com/office/drawing/2014/main" id="{D7B7BA61-BEA3-4ACA-996A-230BCFD8D5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174" t="8888" b="68889"/>
            <a:stretch>
              <a:fillRect/>
            </a:stretch>
          </p:blipFill>
          <p:spPr bwMode="auto">
            <a:xfrm>
              <a:off x="914400" y="4343400"/>
              <a:ext cx="13716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87" name="Picture 9" descr="https://tools.thermofisher.com/content/sfs/gallery/high/1094.jpg">
            <a:extLst>
              <a:ext uri="{FF2B5EF4-FFF2-40B4-BE49-F238E27FC236}">
                <a16:creationId xmlns:a16="http://schemas.microsoft.com/office/drawing/2014/main" id="{0CA4161A-6E51-4811-909B-4FEDA3BA8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26714" b="17047"/>
          <a:stretch>
            <a:fillRect/>
          </a:stretch>
        </p:blipFill>
        <p:spPr bwMode="auto">
          <a:xfrm>
            <a:off x="6598479" y="4846179"/>
            <a:ext cx="2399484" cy="19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quia.com/files/quia/users/lmcgee/genetics/APchapter18-Viri/HIV-infection_L.gif">
            <a:extLst>
              <a:ext uri="{FF2B5EF4-FFF2-40B4-BE49-F238E27FC236}">
                <a16:creationId xmlns:a16="http://schemas.microsoft.com/office/drawing/2014/main" id="{E2C1137B-A566-4894-A90C-C6BCE7FE1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"/>
            <a:ext cx="3784651" cy="43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932D9593-D447-4FBB-A630-68FA64997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315200" cy="1676400"/>
          </a:xfrm>
        </p:spPr>
        <p:txBody>
          <a:bodyPr/>
          <a:lstStyle/>
          <a:p>
            <a:r>
              <a:rPr lang="en-US" altLang="en-US" sz="4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How does PCR work?</a:t>
            </a:r>
            <a:br>
              <a:rPr lang="en-US" altLang="en-US" sz="440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endParaRPr lang="en-US" altLang="ar-EG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2291" name="Group 20">
            <a:extLst>
              <a:ext uri="{FF2B5EF4-FFF2-40B4-BE49-F238E27FC236}">
                <a16:creationId xmlns:a16="http://schemas.microsoft.com/office/drawing/2014/main" id="{F4A4EDA6-EF4A-4716-9B13-0370DF257809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130425"/>
            <a:ext cx="4027488" cy="3279775"/>
            <a:chOff x="2286278" y="3124200"/>
            <a:chExt cx="4303538" cy="2517577"/>
          </a:xfrm>
        </p:grpSpPr>
        <p:sp>
          <p:nvSpPr>
            <p:cNvPr id="11" name="Line 3">
              <a:extLst>
                <a:ext uri="{FF2B5EF4-FFF2-40B4-BE49-F238E27FC236}">
                  <a16:creationId xmlns:a16="http://schemas.microsoft.com/office/drawing/2014/main" id="{3BB4FC97-CD9D-4C3E-A5BA-6DB8EBBE9C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2586" y="3124200"/>
              <a:ext cx="27141" cy="2209278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2" name="Line 4">
              <a:extLst>
                <a:ext uri="{FF2B5EF4-FFF2-40B4-BE49-F238E27FC236}">
                  <a16:creationId xmlns:a16="http://schemas.microsoft.com/office/drawing/2014/main" id="{CF0A6771-691D-4A15-9357-F9CC2471FE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42586" y="5333478"/>
              <a:ext cx="3809911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accent6"/>
                </a:solidFill>
                <a:latin typeface="+mj-lt"/>
              </a:endParaRPr>
            </a:p>
          </p:txBody>
        </p:sp>
        <p:sp>
          <p:nvSpPr>
            <p:cNvPr id="13" name="Text Box 7">
              <a:extLst>
                <a:ext uri="{FF2B5EF4-FFF2-40B4-BE49-F238E27FC236}">
                  <a16:creationId xmlns:a16="http://schemas.microsoft.com/office/drawing/2014/main" id="{42993041-0A6A-41F6-B7DB-B79681558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577960" y="4068922"/>
              <a:ext cx="1786432" cy="369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latin typeface="+mj-lt"/>
                </a:rPr>
                <a:t>Log Target DNA</a:t>
              </a:r>
            </a:p>
          </p:txBody>
        </p:sp>
        <p:sp>
          <p:nvSpPr>
            <p:cNvPr id="14" name="Text Box 18">
              <a:extLst>
                <a:ext uri="{FF2B5EF4-FFF2-40B4-BE49-F238E27FC236}">
                  <a16:creationId xmlns:a16="http://schemas.microsoft.com/office/drawing/2014/main" id="{7680EE14-0AC7-45F3-99E6-1215575BB6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232" y="5333478"/>
              <a:ext cx="1284107" cy="308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>
                  <a:solidFill>
                    <a:schemeClr val="accent6"/>
                  </a:solidFill>
                  <a:latin typeface="+mj-lt"/>
                </a:rPr>
                <a:t>Cycle Number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3E9D2BF-9F8C-4C5D-8004-F2781A4980BC}"/>
                </a:ext>
              </a:extLst>
            </p:cNvPr>
            <p:cNvCxnSpPr/>
            <p:nvPr/>
          </p:nvCxnSpPr>
          <p:spPr>
            <a:xfrm flipV="1">
              <a:off x="2779905" y="3428844"/>
              <a:ext cx="2961757" cy="187660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5BDAE198-2D4B-4274-BED5-17A28F946F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09020" y="3124200"/>
              <a:ext cx="1380796" cy="369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/>
                  </a:solidFill>
                  <a:latin typeface="+mj-lt"/>
                </a:rPr>
                <a:t>Theoretical </a:t>
              </a:r>
            </a:p>
          </p:txBody>
        </p:sp>
      </p:grpSp>
      <p:pic>
        <p:nvPicPr>
          <p:cNvPr id="21" name="Picture 19">
            <a:extLst>
              <a:ext uri="{FF2B5EF4-FFF2-40B4-BE49-F238E27FC236}">
                <a16:creationId xmlns:a16="http://schemas.microsoft.com/office/drawing/2014/main" id="{DB10B15B-5EA9-4C9D-861A-FF3A34C44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r="10793" b="9782"/>
          <a:stretch>
            <a:fillRect/>
          </a:stretch>
        </p:blipFill>
        <p:spPr bwMode="auto">
          <a:xfrm>
            <a:off x="5181600" y="1330325"/>
            <a:ext cx="3810000" cy="491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AC09BF-BC14-4A02-B28C-49A761AE28F3}"/>
              </a:ext>
            </a:extLst>
          </p:cNvPr>
          <p:cNvSpPr txBox="1">
            <a:spLocks/>
          </p:cNvSpPr>
          <p:nvPr/>
        </p:nvSpPr>
        <p:spPr>
          <a:xfrm>
            <a:off x="762000" y="762000"/>
            <a:ext cx="8229600" cy="4937125"/>
          </a:xfrm>
          <a:prstGeom prst="rect">
            <a:avLst/>
          </a:prstGeom>
        </p:spPr>
        <p:txBody>
          <a:bodyPr/>
          <a:lstStyle/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altLang="en-US" sz="2400" dirty="0">
                <a:solidFill>
                  <a:schemeClr val="accent6"/>
                </a:solidFill>
              </a:rPr>
              <a:t>Real-Time PCR a specialized technique that allows a PCR reaction to be visualized “in real time” as the reaction progresses.</a:t>
            </a: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altLang="en-US" sz="2400" dirty="0">
              <a:solidFill>
                <a:schemeClr val="accent6"/>
              </a:solidFill>
            </a:endParaRPr>
          </a:p>
          <a:p>
            <a:pPr marL="274320" indent="-274320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600" u="sng" dirty="0">
                <a:solidFill>
                  <a:schemeClr val="accent6"/>
                </a:solidFill>
                <a:latin typeface="+mj-lt"/>
              </a:rPr>
              <a:t>Quantitative PCR</a:t>
            </a:r>
            <a:r>
              <a:rPr lang="en-US" sz="2600" dirty="0">
                <a:solidFill>
                  <a:schemeClr val="accent6"/>
                </a:solidFill>
                <a:latin typeface="+mj-lt"/>
              </a:rPr>
              <a:t> relies on the principal that the quantity of target at the start of the reaction is proportional to amount of product produced during the exponential phase</a:t>
            </a:r>
          </a:p>
        </p:txBody>
      </p:sp>
      <p:sp>
        <p:nvSpPr>
          <p:cNvPr id="25" name="Line 3">
            <a:extLst>
              <a:ext uri="{FF2B5EF4-FFF2-40B4-BE49-F238E27FC236}">
                <a16:creationId xmlns:a16="http://schemas.microsoft.com/office/drawing/2014/main" id="{36FC309D-D014-466F-A275-4D0EEBF29B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4494213"/>
            <a:ext cx="0" cy="18288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6" name="Line 4">
            <a:extLst>
              <a:ext uri="{FF2B5EF4-FFF2-40B4-BE49-F238E27FC236}">
                <a16:creationId xmlns:a16="http://schemas.microsoft.com/office/drawing/2014/main" id="{3AFCED10-8F81-4EED-A3AB-7227C9FBCC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6323013"/>
            <a:ext cx="3810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1" name="Freeform 6">
            <a:extLst>
              <a:ext uri="{FF2B5EF4-FFF2-40B4-BE49-F238E27FC236}">
                <a16:creationId xmlns:a16="http://schemas.microsoft.com/office/drawing/2014/main" id="{A4B975E5-F042-47B3-801C-C39FE9123244}"/>
              </a:ext>
            </a:extLst>
          </p:cNvPr>
          <p:cNvSpPr>
            <a:spLocks/>
          </p:cNvSpPr>
          <p:nvPr/>
        </p:nvSpPr>
        <p:spPr bwMode="auto">
          <a:xfrm>
            <a:off x="2362200" y="4656138"/>
            <a:ext cx="3200400" cy="1270000"/>
          </a:xfrm>
          <a:custGeom>
            <a:avLst/>
            <a:gdLst>
              <a:gd name="T0" fmla="*/ 0 w 1728"/>
              <a:gd name="T1" fmla="*/ 2147483647 h 800"/>
              <a:gd name="T2" fmla="*/ 2147483647 w 1728"/>
              <a:gd name="T3" fmla="*/ 2147483647 h 800"/>
              <a:gd name="T4" fmla="*/ 2147483647 w 1728"/>
              <a:gd name="T5" fmla="*/ 2147483647 h 800"/>
              <a:gd name="T6" fmla="*/ 2147483647 w 1728"/>
              <a:gd name="T7" fmla="*/ 2147483647 h 800"/>
              <a:gd name="T8" fmla="*/ 2147483647 w 1728"/>
              <a:gd name="T9" fmla="*/ 2147483647 h 800"/>
              <a:gd name="T10" fmla="*/ 2147483647 w 1728"/>
              <a:gd name="T11" fmla="*/ 2147483647 h 800"/>
              <a:gd name="T12" fmla="*/ 2147483647 w 1728"/>
              <a:gd name="T13" fmla="*/ 2147483647 h 800"/>
              <a:gd name="T14" fmla="*/ 2147483647 w 1728"/>
              <a:gd name="T15" fmla="*/ 2147483647 h 800"/>
              <a:gd name="T16" fmla="*/ 2147483647 w 1728"/>
              <a:gd name="T17" fmla="*/ 2147483647 h 800"/>
              <a:gd name="T18" fmla="*/ 2147483647 w 1728"/>
              <a:gd name="T19" fmla="*/ 2147483647 h 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800"/>
              <a:gd name="T32" fmla="*/ 1728 w 1728"/>
              <a:gd name="T33" fmla="*/ 800 h 8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800">
                <a:moveTo>
                  <a:pt x="0" y="744"/>
                </a:moveTo>
                <a:cubicBezTo>
                  <a:pt x="52" y="740"/>
                  <a:pt x="104" y="736"/>
                  <a:pt x="144" y="744"/>
                </a:cubicBezTo>
                <a:cubicBezTo>
                  <a:pt x="184" y="752"/>
                  <a:pt x="208" y="800"/>
                  <a:pt x="240" y="792"/>
                </a:cubicBezTo>
                <a:cubicBezTo>
                  <a:pt x="272" y="784"/>
                  <a:pt x="304" y="696"/>
                  <a:pt x="336" y="696"/>
                </a:cubicBezTo>
                <a:cubicBezTo>
                  <a:pt x="368" y="696"/>
                  <a:pt x="392" y="792"/>
                  <a:pt x="432" y="792"/>
                </a:cubicBezTo>
                <a:cubicBezTo>
                  <a:pt x="472" y="792"/>
                  <a:pt x="528" y="752"/>
                  <a:pt x="576" y="696"/>
                </a:cubicBezTo>
                <a:cubicBezTo>
                  <a:pt x="624" y="640"/>
                  <a:pt x="672" y="544"/>
                  <a:pt x="720" y="456"/>
                </a:cubicBezTo>
                <a:cubicBezTo>
                  <a:pt x="768" y="368"/>
                  <a:pt x="792" y="240"/>
                  <a:pt x="864" y="168"/>
                </a:cubicBezTo>
                <a:cubicBezTo>
                  <a:pt x="936" y="96"/>
                  <a:pt x="1008" y="48"/>
                  <a:pt x="1152" y="24"/>
                </a:cubicBezTo>
                <a:cubicBezTo>
                  <a:pt x="1296" y="0"/>
                  <a:pt x="1512" y="12"/>
                  <a:pt x="1728" y="2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23E25156-C54D-411A-B144-261D23EF2345}"/>
              </a:ext>
            </a:extLst>
          </p:cNvPr>
          <p:cNvSpPr>
            <a:spLocks/>
          </p:cNvSpPr>
          <p:nvPr/>
        </p:nvSpPr>
        <p:spPr bwMode="auto">
          <a:xfrm>
            <a:off x="3048000" y="4732338"/>
            <a:ext cx="2819400" cy="1346200"/>
          </a:xfrm>
          <a:custGeom>
            <a:avLst/>
            <a:gdLst>
              <a:gd name="T0" fmla="*/ 0 w 1728"/>
              <a:gd name="T1" fmla="*/ 2147483647 h 800"/>
              <a:gd name="T2" fmla="*/ 2147483647 w 1728"/>
              <a:gd name="T3" fmla="*/ 2147483647 h 800"/>
              <a:gd name="T4" fmla="*/ 2147483647 w 1728"/>
              <a:gd name="T5" fmla="*/ 2147483647 h 800"/>
              <a:gd name="T6" fmla="*/ 2147483647 w 1728"/>
              <a:gd name="T7" fmla="*/ 2147483647 h 800"/>
              <a:gd name="T8" fmla="*/ 2147483647 w 1728"/>
              <a:gd name="T9" fmla="*/ 2147483647 h 800"/>
              <a:gd name="T10" fmla="*/ 2147483647 w 1728"/>
              <a:gd name="T11" fmla="*/ 2147483647 h 800"/>
              <a:gd name="T12" fmla="*/ 2147483647 w 1728"/>
              <a:gd name="T13" fmla="*/ 2147483647 h 800"/>
              <a:gd name="T14" fmla="*/ 2147483647 w 1728"/>
              <a:gd name="T15" fmla="*/ 2147483647 h 800"/>
              <a:gd name="T16" fmla="*/ 2147483647 w 1728"/>
              <a:gd name="T17" fmla="*/ 2147483647 h 800"/>
              <a:gd name="T18" fmla="*/ 2147483647 w 1728"/>
              <a:gd name="T19" fmla="*/ 2147483647 h 8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800"/>
              <a:gd name="T32" fmla="*/ 1728 w 1728"/>
              <a:gd name="T33" fmla="*/ 800 h 8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800">
                <a:moveTo>
                  <a:pt x="0" y="744"/>
                </a:moveTo>
                <a:cubicBezTo>
                  <a:pt x="52" y="740"/>
                  <a:pt x="104" y="736"/>
                  <a:pt x="144" y="744"/>
                </a:cubicBezTo>
                <a:cubicBezTo>
                  <a:pt x="184" y="752"/>
                  <a:pt x="208" y="800"/>
                  <a:pt x="240" y="792"/>
                </a:cubicBezTo>
                <a:cubicBezTo>
                  <a:pt x="272" y="784"/>
                  <a:pt x="304" y="696"/>
                  <a:pt x="336" y="696"/>
                </a:cubicBezTo>
                <a:cubicBezTo>
                  <a:pt x="368" y="696"/>
                  <a:pt x="392" y="792"/>
                  <a:pt x="432" y="792"/>
                </a:cubicBezTo>
                <a:cubicBezTo>
                  <a:pt x="472" y="792"/>
                  <a:pt x="528" y="752"/>
                  <a:pt x="576" y="696"/>
                </a:cubicBezTo>
                <a:cubicBezTo>
                  <a:pt x="624" y="640"/>
                  <a:pt x="672" y="544"/>
                  <a:pt x="720" y="456"/>
                </a:cubicBezTo>
                <a:cubicBezTo>
                  <a:pt x="768" y="368"/>
                  <a:pt x="792" y="240"/>
                  <a:pt x="864" y="168"/>
                </a:cubicBezTo>
                <a:cubicBezTo>
                  <a:pt x="936" y="96"/>
                  <a:pt x="1008" y="48"/>
                  <a:pt x="1152" y="24"/>
                </a:cubicBezTo>
                <a:cubicBezTo>
                  <a:pt x="1296" y="0"/>
                  <a:pt x="1512" y="12"/>
                  <a:pt x="1728" y="24"/>
                </a:cubicBezTo>
              </a:path>
            </a:pathLst>
          </a:cu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56FA9659-3705-4D81-B7BF-ED1939F642E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079500" y="5210175"/>
            <a:ext cx="1716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∆ Fluorescence</a:t>
            </a:r>
          </a:p>
        </p:txBody>
      </p:sp>
      <p:sp>
        <p:nvSpPr>
          <p:cNvPr id="37" name="Line 17">
            <a:extLst>
              <a:ext uri="{FF2B5EF4-FFF2-40B4-BE49-F238E27FC236}">
                <a16:creationId xmlns:a16="http://schemas.microsoft.com/office/drawing/2014/main" id="{AF22A5C6-BDF4-4C3C-9810-5D83B455DD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494338"/>
            <a:ext cx="34290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F8FE3489-66FF-41C0-AA6A-483F111D7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19500" y="5484813"/>
            <a:ext cx="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0" name="Line 21">
            <a:extLst>
              <a:ext uri="{FF2B5EF4-FFF2-40B4-BE49-F238E27FC236}">
                <a16:creationId xmlns:a16="http://schemas.microsoft.com/office/drawing/2014/main" id="{D2E2B685-5CB7-4B48-826E-9219708FFE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38625" y="5484813"/>
            <a:ext cx="0" cy="838200"/>
          </a:xfrm>
          <a:prstGeom prst="line">
            <a:avLst/>
          </a:prstGeom>
          <a:noFill/>
          <a:ln w="9525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ED826287-5421-48BA-AA0C-2C21AD936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256338"/>
            <a:ext cx="41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C</a:t>
            </a:r>
            <a:r>
              <a:rPr lang="en-US" baseline="-25000" dirty="0">
                <a:solidFill>
                  <a:schemeClr val="accent6"/>
                </a:solidFill>
                <a:latin typeface="+mj-lt"/>
              </a:rPr>
              <a:t>T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D4C17FEA-649C-49DF-83DD-E0191F018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6259513"/>
            <a:ext cx="41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C</a:t>
            </a:r>
            <a:r>
              <a:rPr lang="en-US" baseline="-25000" dirty="0">
                <a:solidFill>
                  <a:schemeClr val="accent6"/>
                </a:solidFill>
                <a:latin typeface="+mj-lt"/>
              </a:rPr>
              <a:t>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2ADD77-DA12-4680-B1DB-57F222964638}"/>
              </a:ext>
            </a:extLst>
          </p:cNvPr>
          <p:cNvCxnSpPr/>
          <p:nvPr/>
        </p:nvCxnSpPr>
        <p:spPr>
          <a:xfrm>
            <a:off x="3429000" y="4808538"/>
            <a:ext cx="304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27">
            <a:extLst>
              <a:ext uri="{FF2B5EF4-FFF2-40B4-BE49-F238E27FC236}">
                <a16:creationId xmlns:a16="http://schemas.microsoft.com/office/drawing/2014/main" id="{C8EAD4AE-828A-48AD-93AB-AC7B61A76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340225"/>
            <a:ext cx="195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Greater starting target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404569-4371-4214-B90D-B8E43A277FC0}"/>
              </a:ext>
            </a:extLst>
          </p:cNvPr>
          <p:cNvCxnSpPr/>
          <p:nvPr/>
        </p:nvCxnSpPr>
        <p:spPr>
          <a:xfrm rot="10800000">
            <a:off x="4953000" y="4884738"/>
            <a:ext cx="457200" cy="762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27">
            <a:extLst>
              <a:ext uri="{FF2B5EF4-FFF2-40B4-BE49-F238E27FC236}">
                <a16:creationId xmlns:a16="http://schemas.microsoft.com/office/drawing/2014/main" id="{544612B6-5246-404F-B188-FC8C1A53E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960938"/>
            <a:ext cx="2235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6"/>
                </a:solidFill>
                <a:latin typeface="+mj-lt"/>
              </a:rPr>
              <a:t>Less starting target</a:t>
            </a:r>
          </a:p>
        </p:txBody>
      </p:sp>
      <p:sp>
        <p:nvSpPr>
          <p:cNvPr id="27" name="Text Box 23">
            <a:extLst>
              <a:ext uri="{FF2B5EF4-FFF2-40B4-BE49-F238E27FC236}">
                <a16:creationId xmlns:a16="http://schemas.microsoft.com/office/drawing/2014/main" id="{01DDF270-EFE1-4ABC-89DC-A8FB60B8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256338"/>
            <a:ext cx="35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/>
                </a:solidFill>
                <a:latin typeface="+mj-lt"/>
              </a:rPr>
              <a:t>&lt;</a:t>
            </a:r>
            <a:endParaRPr lang="en-US" baseline="-250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9474" name="Title 1">
            <a:extLst>
              <a:ext uri="{FF2B5EF4-FFF2-40B4-BE49-F238E27FC236}">
                <a16:creationId xmlns:a16="http://schemas.microsoft.com/office/drawing/2014/main" id="{2C14E022-9979-40E3-8DF7-32ACE08C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"/>
            <a:ext cx="7315200" cy="1139825"/>
          </a:xfrm>
        </p:spPr>
        <p:txBody>
          <a:bodyPr/>
          <a:lstStyle/>
          <a:p>
            <a:r>
              <a:rPr lang="en-US" altLang="en-US" sz="44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Real-Time PCR</a:t>
            </a:r>
            <a:br>
              <a:rPr lang="en-US" altLang="en-US" sz="4400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endParaRPr lang="en-US" altLang="ar-E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14587</TotalTime>
  <Words>842</Words>
  <Application>Microsoft Office PowerPoint</Application>
  <PresentationFormat>On-screen Show (4:3)</PresentationFormat>
  <Paragraphs>189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MS PGothic</vt:lpstr>
      <vt:lpstr>MS PGothic</vt:lpstr>
      <vt:lpstr>新細明體</vt:lpstr>
      <vt:lpstr>Arial</vt:lpstr>
      <vt:lpstr>Calibri</vt:lpstr>
      <vt:lpstr>Comic Sans MS</vt:lpstr>
      <vt:lpstr>Helvetica</vt:lpstr>
      <vt:lpstr>Symbol</vt:lpstr>
      <vt:lpstr>Tahoma</vt:lpstr>
      <vt:lpstr>Times New Roman</vt:lpstr>
      <vt:lpstr>Wingdings</vt:lpstr>
      <vt:lpstr>Wingdings 3</vt:lpstr>
      <vt:lpstr>Zapf Dingbats</vt:lpstr>
      <vt:lpstr>Default Design</vt:lpstr>
      <vt:lpstr>Custom Design</vt:lpstr>
      <vt:lpstr>Acrobat Document</vt:lpstr>
      <vt:lpstr>Adobe Acrobat Document</vt:lpstr>
      <vt:lpstr>PowerPoint Presentation</vt:lpstr>
      <vt:lpstr>PowerPoint Presentation</vt:lpstr>
      <vt:lpstr>Proteins</vt:lpstr>
      <vt:lpstr>PowerPoint Presentation</vt:lpstr>
      <vt:lpstr>PowerPoint Presentation</vt:lpstr>
      <vt:lpstr>PowerPoint Presentation</vt:lpstr>
      <vt:lpstr>PowerPoint Presentation</vt:lpstr>
      <vt:lpstr>How does PCR work? </vt:lpstr>
      <vt:lpstr>Real-Time PCR </vt:lpstr>
      <vt:lpstr>PowerPoint Presentation</vt:lpstr>
      <vt:lpstr>Protein Quantification</vt:lpstr>
      <vt:lpstr>Absorbance</vt:lpstr>
      <vt:lpstr>Quantification of Protein </vt:lpstr>
      <vt:lpstr>UV Absorption Method </vt:lpstr>
      <vt:lpstr>Disadvantages</vt:lpstr>
      <vt:lpstr>Colorimetric Methods</vt:lpstr>
      <vt:lpstr>Advantages of Colorimetric Methods</vt:lpstr>
      <vt:lpstr>PowerPoint Presentation</vt:lpstr>
      <vt:lpstr>PowerPoint Presentation</vt:lpstr>
      <vt:lpstr>Protein Quantification Methods</vt:lpstr>
      <vt:lpstr>Protein Assays Sensitivity</vt:lpstr>
      <vt:lpstr>PowerPoint Presentation</vt:lpstr>
      <vt:lpstr>PowerPoint Presentation</vt:lpstr>
      <vt:lpstr>Functional Study</vt:lpstr>
      <vt:lpstr>PowerPoint Presentation</vt:lpstr>
      <vt:lpstr>PowerPoint Presentation</vt:lpstr>
      <vt:lpstr>Produce Antibodies </vt:lpstr>
      <vt:lpstr>PowerPoint Presentation</vt:lpstr>
      <vt:lpstr>PowerPoint Presentation</vt:lpstr>
      <vt:lpstr>PowerPoint Presentation</vt:lpstr>
      <vt:lpstr>Protein Sequencing</vt:lpstr>
      <vt:lpstr>Commercial Uses </vt:lpstr>
      <vt:lpstr>PowerPoint Presentation</vt:lpstr>
    </vt:vector>
  </TitlesOfParts>
  <Company>SLU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Electrophoresis</dc:title>
  <dc:creator>Zavialov</dc:creator>
  <cp:lastModifiedBy>ameer elfarash</cp:lastModifiedBy>
  <cp:revision>113</cp:revision>
  <dcterms:created xsi:type="dcterms:W3CDTF">2008-02-27T23:46:41Z</dcterms:created>
  <dcterms:modified xsi:type="dcterms:W3CDTF">2018-10-30T06:37:11Z</dcterms:modified>
</cp:coreProperties>
</file>