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659" r:id="rId3"/>
    <p:sldId id="652" r:id="rId4"/>
    <p:sldId id="675" r:id="rId5"/>
    <p:sldId id="677" r:id="rId6"/>
    <p:sldId id="676" r:id="rId7"/>
    <p:sldId id="643" r:id="rId8"/>
    <p:sldId id="662" r:id="rId9"/>
    <p:sldId id="668" r:id="rId10"/>
    <p:sldId id="673" r:id="rId11"/>
    <p:sldId id="693" r:id="rId12"/>
    <p:sldId id="646" r:id="rId13"/>
    <p:sldId id="695" r:id="rId14"/>
    <p:sldId id="707" r:id="rId15"/>
    <p:sldId id="701" r:id="rId16"/>
    <p:sldId id="648" r:id="rId17"/>
    <p:sldId id="681" r:id="rId18"/>
    <p:sldId id="704" r:id="rId19"/>
    <p:sldId id="705" r:id="rId20"/>
    <p:sldId id="666" r:id="rId21"/>
    <p:sldId id="640" r:id="rId22"/>
    <p:sldId id="415" r:id="rId23"/>
    <p:sldId id="35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993" autoAdjust="0"/>
  </p:normalViewPr>
  <p:slideViewPr>
    <p:cSldViewPr>
      <p:cViewPr varScale="1">
        <p:scale>
          <a:sx n="60" d="100"/>
          <a:sy n="60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0D81-0AA7-41BF-83D2-3DBC66252567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B04BF-79CD-49E7-9DAD-064B826F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57CC72-35E9-4F6E-AADD-969A1B2EDBFF}" type="slidenum">
              <a:rPr lang="ar-SA" smtClean="0">
                <a:latin typeface="Arial" pitchFamily="34" charset="0"/>
              </a:rPr>
              <a:pPr/>
              <a:t>1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1999DE-3109-47F9-8269-52AE3938693D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D498C7-86F6-4A32-8143-D95D45EA792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F5F88D-7388-485C-A88F-F97A720CCA7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144E84-47FC-48F5-B14B-FE5B03CA357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94AD94-0836-4662-A1F6-ECEF06AF75C6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CE0544-9F08-4574-B939-9D8B2D19D223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299DE-271C-477B-92C6-14B7F9AF3C8E}" type="slidenum">
              <a:rPr lang="ar-SA" smtClean="0">
                <a:latin typeface="Arial" pitchFamily="34" charset="0"/>
              </a:rPr>
              <a:pPr/>
              <a:t>23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0825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1989138"/>
            <a:ext cx="4187825" cy="4006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0763" y="1989138"/>
            <a:ext cx="418941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0763" y="4068763"/>
            <a:ext cx="4189412" cy="192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40F35B-FB9C-47ED-91F8-3D86EE667D8B}" type="slidenum">
              <a:rPr lang="en-ZA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C70A-A871-4CDE-9251-70F8BC61F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66AA-45ED-4DA7-8373-F6D99AA74EEF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2971800" y="3352800"/>
            <a:ext cx="333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omic Sans MS" pitchFamily="66" charset="0"/>
                <a:cs typeface="Arial" pitchFamily="34" charset="0"/>
              </a:rPr>
              <a:t>A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meer</a:t>
            </a:r>
            <a:r>
              <a:rPr lang="en-US" sz="2000" b="1">
                <a:latin typeface="Comic Sans MS" pitchFamily="66" charset="0"/>
                <a:cs typeface="Arial" pitchFamily="34" charset="0"/>
              </a:rPr>
              <a:t> Effat M.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 Elfarash</a:t>
            </a:r>
            <a:endParaRPr lang="nl-NL" sz="2000" b="1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4343400"/>
            <a:ext cx="7010400" cy="2514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Dept. of Genetics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Fac. of Agriculture, </a:t>
            </a:r>
            <a:r>
              <a:rPr lang="en-US" sz="2800" kern="0" dirty="0" err="1">
                <a:latin typeface="Comic Sans MS" pitchFamily="66" charset="0"/>
              </a:rPr>
              <a:t>Assiut</a:t>
            </a:r>
            <a:r>
              <a:rPr lang="en-US" sz="2800" kern="0" dirty="0">
                <a:latin typeface="Comic Sans MS" pitchFamily="66" charset="0"/>
              </a:rPr>
              <a:t> Univ.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 smtClean="0">
                <a:latin typeface="Comic Sans MS" pitchFamily="66" charset="0"/>
              </a:rPr>
              <a:t>aelfarash@aun.edu.eg</a:t>
            </a:r>
            <a:endParaRPr lang="en-US" sz="2800" kern="0" dirty="0">
              <a:latin typeface="Comic Sans MS" pitchFamily="66" charset="0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Gene cloning</a:t>
            </a:r>
          </a:p>
          <a:p>
            <a:pPr algn="ctr"/>
            <a:r>
              <a:rPr lang="en-US" sz="2800" dirty="0" smtClean="0">
                <a:latin typeface="Comic Sans MS" pitchFamily="66" charset="0"/>
              </a:rPr>
              <a:t>(an overview)</a:t>
            </a:r>
            <a:endParaRPr lang="en-US" sz="28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685800" y="1852442"/>
          <a:ext cx="2743200" cy="2265363"/>
        </p:xfrm>
        <a:graphic>
          <a:graphicData uri="http://schemas.openxmlformats.org/presentationml/2006/ole">
            <p:oleObj spid="_x0000_s235522" name="Photo Editor 影像" r:id="rId3" imgW="6095238" imgH="4571429" progId="">
              <p:embed/>
            </p:oleObj>
          </a:graphicData>
        </a:graphic>
      </p:graphicFrame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848600" cy="1447800"/>
          </a:xfrm>
          <a:ln w="57150" cmpd="thinThick"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Comic Sans MS" pitchFamily="66" charset="0"/>
              </a:rPr>
              <a:t>P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olymerase </a:t>
            </a:r>
            <a:r>
              <a:rPr lang="en-US" sz="3600" b="1" dirty="0" smtClean="0">
                <a:solidFill>
                  <a:srgbClr val="3333FF"/>
                </a:solidFill>
                <a:latin typeface="Comic Sans MS" pitchFamily="66" charset="0"/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hain </a:t>
            </a:r>
            <a:r>
              <a:rPr lang="en-US" sz="3600" b="1" dirty="0" smtClean="0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eaction</a:t>
            </a: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b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4000" b="1" dirty="0" smtClean="0">
                <a:solidFill>
                  <a:srgbClr val="000066"/>
                </a:solidFill>
                <a:latin typeface="Comic Sans MS" pitchFamily="66" charset="0"/>
              </a:rPr>
              <a:t>P</a:t>
            </a:r>
            <a:r>
              <a:rPr lang="en-US" sz="4000" b="1" dirty="0" smtClean="0">
                <a:solidFill>
                  <a:srgbClr val="3333FF"/>
                </a:solidFill>
                <a:latin typeface="Comic Sans MS" pitchFamily="66" charset="0"/>
              </a:rPr>
              <a:t>C</a:t>
            </a:r>
            <a:r>
              <a:rPr lang="en-US" sz="4000" b="1" dirty="0" smtClean="0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1029" name="Picture 4" descr="fig14_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124200" y="1471442"/>
            <a:ext cx="5486400" cy="3200400"/>
          </a:xfrm>
          <a:noFill/>
          <a:ln w="28575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5257800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latin typeface="Comic Sans MS" pitchFamily="66" charset="0"/>
              </a:rPr>
              <a:t> PCR is used to: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Comic Sans MS" pitchFamily="66" charset="0"/>
              </a:rPr>
              <a:t> Specifically amplify the target gene</a:t>
            </a:r>
          </a:p>
          <a:p>
            <a:pPr lvl="1">
              <a:buFontTx/>
              <a:buChar char="•"/>
            </a:pPr>
            <a:r>
              <a:rPr lang="en-US" sz="2400" dirty="0" smtClean="0">
                <a:latin typeface="Comic Sans MS" pitchFamily="66" charset="0"/>
              </a:rPr>
              <a:t>Introduce the recognition site of the Restriction enzyme</a:t>
            </a:r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5"/>
          <a:srcRect l="21084" t="37500" r="71303" b="26042"/>
          <a:stretch>
            <a:fillRect/>
          </a:stretch>
        </p:blipFill>
        <p:spPr bwMode="auto">
          <a:xfrm>
            <a:off x="8001000" y="4038600"/>
            <a:ext cx="99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1" y="1371600"/>
            <a:ext cx="3505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To introduce a gene of interest into bacteria.</a:t>
            </a:r>
          </a:p>
          <a:p>
            <a:pPr>
              <a:buFontTx/>
              <a:buChar char="•"/>
            </a:pPr>
            <a:r>
              <a:rPr lang="en-US" b="1" dirty="0">
                <a:latin typeface="Comic Sans MS" pitchFamily="66" charset="0"/>
              </a:rPr>
              <a:t> Hallmarks</a:t>
            </a:r>
            <a:r>
              <a:rPr lang="en-US" b="1" dirty="0" smtClean="0">
                <a:latin typeface="Comic Sans MS" pitchFamily="66" charset="0"/>
              </a:rPr>
              <a:t>:</a:t>
            </a:r>
          </a:p>
          <a:p>
            <a:pPr>
              <a:buFontTx/>
              <a:buChar char="•"/>
            </a:pPr>
            <a:endParaRPr lang="en-US" b="1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   - </a:t>
            </a:r>
            <a:r>
              <a:rPr lang="en-US" dirty="0">
                <a:latin typeface="Comic Sans MS" pitchFamily="66" charset="0"/>
              </a:rPr>
              <a:t>Multi cloning site.</a:t>
            </a:r>
          </a:p>
          <a:p>
            <a:r>
              <a:rPr lang="en-US" dirty="0" smtClean="0">
                <a:latin typeface="Comic Sans MS" pitchFamily="66" charset="0"/>
              </a:rPr>
              <a:t>    - </a:t>
            </a:r>
            <a:r>
              <a:rPr lang="en-US" dirty="0">
                <a:latin typeface="Comic Sans MS" pitchFamily="66" charset="0"/>
              </a:rPr>
              <a:t>Selection marker.</a:t>
            </a:r>
          </a:p>
          <a:p>
            <a:r>
              <a:rPr lang="en-US" dirty="0" smtClean="0">
                <a:latin typeface="Comic Sans MS" pitchFamily="66" charset="0"/>
              </a:rPr>
              <a:t>    - </a:t>
            </a:r>
            <a:r>
              <a:rPr lang="en-US" dirty="0">
                <a:latin typeface="Comic Sans MS" pitchFamily="66" charset="0"/>
              </a:rPr>
              <a:t>Promoter.</a:t>
            </a: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/>
          <a:srcRect l="38068" t="12500" r="16837" b="12500"/>
          <a:stretch>
            <a:fillRect/>
          </a:stretch>
        </p:blipFill>
        <p:spPr bwMode="auto">
          <a:xfrm>
            <a:off x="3810000" y="1870363"/>
            <a:ext cx="5334000" cy="49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Plasmid DNA isolation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696200" cy="808038"/>
          </a:xfrm>
        </p:spPr>
        <p:txBody>
          <a:bodyPr>
            <a:normAutofit/>
          </a:bodyPr>
          <a:lstStyle/>
          <a:p>
            <a:r>
              <a:rPr lang="en-ZA" b="1" dirty="0">
                <a:latin typeface="Comic Sans MS" pitchFamily="66" charset="0"/>
              </a:rPr>
              <a:t>STEP 2. </a:t>
            </a:r>
            <a:r>
              <a:rPr lang="en-ZA" b="1" dirty="0" smtClean="0">
                <a:latin typeface="Comic Sans MS" pitchFamily="66" charset="0"/>
              </a:rPr>
              <a:t>DIGESTION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281604" name="Picture 4" descr="Ligation-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t="68337"/>
          <a:stretch>
            <a:fillRect/>
          </a:stretch>
        </p:blipFill>
        <p:spPr>
          <a:xfrm>
            <a:off x="4963879" y="3733800"/>
            <a:ext cx="4180121" cy="882650"/>
          </a:xfrm>
          <a:noFill/>
          <a:ln/>
        </p:spPr>
      </p:pic>
      <p:pic>
        <p:nvPicPr>
          <p:cNvPr id="4" name="Picture 4" descr="Ligation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1050" y="1981200"/>
            <a:ext cx="4171950" cy="2043174"/>
          </a:xfrm>
          <a:prstGeom prst="rect">
            <a:avLst/>
          </a:prstGeom>
          <a:noFill/>
          <a:ln/>
        </p:spPr>
      </p:pic>
      <p:pic>
        <p:nvPicPr>
          <p:cNvPr id="5" name="Picture 7" descr="plasmids"/>
          <p:cNvPicPr>
            <a:picLocks noChangeAspect="1" noChangeArrowheads="1"/>
          </p:cNvPicPr>
          <p:nvPr/>
        </p:nvPicPr>
        <p:blipFill>
          <a:blip r:embed="rId4"/>
          <a:srcRect r="67464" b="81522"/>
          <a:stretch>
            <a:fillRect/>
          </a:stretch>
        </p:blipFill>
        <p:spPr bwMode="auto">
          <a:xfrm rot="9671223">
            <a:off x="5867400" y="1502085"/>
            <a:ext cx="2057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08901" y="228600"/>
            <a:ext cx="6287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Digestion with Restriction Enzymes</a:t>
            </a:r>
            <a:endParaRPr lang="en-US" sz="2800" b="1" dirty="0">
              <a:latin typeface="Comic Sans MS" pitchFamily="66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120775" y="1249362"/>
            <a:ext cx="6748463" cy="3856038"/>
            <a:chOff x="1120775" y="1249362"/>
            <a:chExt cx="6748463" cy="3856038"/>
          </a:xfrm>
        </p:grpSpPr>
        <p:sp>
          <p:nvSpPr>
            <p:cNvPr id="14404" name="AutoShape 68"/>
            <p:cNvSpPr>
              <a:spLocks noChangeArrowheads="1"/>
            </p:cNvSpPr>
            <p:nvPr/>
          </p:nvSpPr>
          <p:spPr bwMode="auto">
            <a:xfrm rot="711277">
              <a:off x="4983163" y="3684587"/>
              <a:ext cx="339725" cy="609600"/>
            </a:xfrm>
            <a:prstGeom prst="upArrow">
              <a:avLst>
                <a:gd name="adj1" fmla="val 50000"/>
                <a:gd name="adj2" fmla="val 4486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2743200" y="1516062"/>
              <a:ext cx="290353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2738438" y="1912937"/>
              <a:ext cx="290353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28146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29670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31194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32718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34242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35766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37290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38814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40338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41862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43386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44910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46434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47958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49482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51006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52530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54054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55578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flipH="1">
              <a:off x="2384425" y="1909762"/>
              <a:ext cx="358775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 flipH="1">
              <a:off x="5637213" y="1512887"/>
              <a:ext cx="35877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6129338" y="1249362"/>
              <a:ext cx="1484312" cy="382588"/>
              <a:chOff x="3861" y="1628"/>
              <a:chExt cx="935" cy="241"/>
            </a:xfrm>
          </p:grpSpPr>
          <p:sp>
            <p:nvSpPr>
              <p:cNvPr id="14367" name="Line 31"/>
              <p:cNvSpPr>
                <a:spLocks noChangeShapeType="1"/>
              </p:cNvSpPr>
              <p:nvPr/>
            </p:nvSpPr>
            <p:spPr bwMode="auto">
              <a:xfrm rot="-3037294" flipH="1" flipV="1">
                <a:off x="3866" y="1649"/>
                <a:ext cx="215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68" name="Text Box 32"/>
              <p:cNvSpPr txBox="1">
                <a:spLocks noChangeArrowheads="1"/>
              </p:cNvSpPr>
              <p:nvPr/>
            </p:nvSpPr>
            <p:spPr bwMode="auto">
              <a:xfrm>
                <a:off x="4177" y="1628"/>
                <a:ext cx="6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Bam H1</a:t>
                </a:r>
              </a:p>
            </p:txBody>
          </p:sp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1120775" y="1346200"/>
              <a:ext cx="1168400" cy="487362"/>
              <a:chOff x="706" y="1689"/>
              <a:chExt cx="736" cy="307"/>
            </a:xfrm>
          </p:grpSpPr>
          <p:sp>
            <p:nvSpPr>
              <p:cNvPr id="14369" name="Line 33"/>
              <p:cNvSpPr>
                <a:spLocks noChangeShapeType="1"/>
              </p:cNvSpPr>
              <p:nvPr/>
            </p:nvSpPr>
            <p:spPr bwMode="auto">
              <a:xfrm rot="-12038602" flipH="1" flipV="1">
                <a:off x="1227" y="1770"/>
                <a:ext cx="215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370" name="Text Box 34"/>
              <p:cNvSpPr txBox="1">
                <a:spLocks noChangeArrowheads="1"/>
              </p:cNvSpPr>
              <p:nvPr/>
            </p:nvSpPr>
            <p:spPr bwMode="auto">
              <a:xfrm>
                <a:off x="706" y="1689"/>
                <a:ext cx="4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Nde 1</a:t>
                </a:r>
              </a:p>
            </p:txBody>
          </p:sp>
        </p:grpSp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1393825" y="2495550"/>
              <a:ext cx="5624513" cy="2609850"/>
              <a:chOff x="878" y="2413"/>
              <a:chExt cx="3543" cy="1644"/>
            </a:xfrm>
          </p:grpSpPr>
          <p:grpSp>
            <p:nvGrpSpPr>
              <p:cNvPr id="6" name="Group 62"/>
              <p:cNvGrpSpPr>
                <a:grpSpLocks/>
              </p:cNvGrpSpPr>
              <p:nvPr/>
            </p:nvGrpSpPr>
            <p:grpSpPr bwMode="auto">
              <a:xfrm>
                <a:off x="878" y="2413"/>
                <a:ext cx="2411" cy="1568"/>
                <a:chOff x="878" y="2413"/>
                <a:chExt cx="2411" cy="1568"/>
              </a:xfrm>
            </p:grpSpPr>
            <p:grpSp>
              <p:nvGrpSpPr>
                <p:cNvPr id="7" name="Group 54"/>
                <p:cNvGrpSpPr>
                  <a:grpSpLocks/>
                </p:cNvGrpSpPr>
                <p:nvPr/>
              </p:nvGrpSpPr>
              <p:grpSpPr bwMode="auto">
                <a:xfrm>
                  <a:off x="878" y="2856"/>
                  <a:ext cx="828" cy="238"/>
                  <a:chOff x="878" y="2856"/>
                  <a:chExt cx="828" cy="238"/>
                </a:xfrm>
              </p:grpSpPr>
              <p:sp>
                <p:nvSpPr>
                  <p:cNvPr id="14380" name="Freeform 44"/>
                  <p:cNvSpPr>
                    <a:spLocks/>
                  </p:cNvSpPr>
                  <p:nvPr/>
                </p:nvSpPr>
                <p:spPr bwMode="auto">
                  <a:xfrm>
                    <a:off x="1649" y="2925"/>
                    <a:ext cx="57" cy="169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0" y="169"/>
                      </a:cxn>
                    </a:cxnLst>
                    <a:rect l="0" t="0" r="r" b="b"/>
                    <a:pathLst>
                      <a:path w="57" h="169">
                        <a:moveTo>
                          <a:pt x="57" y="0"/>
                        </a:moveTo>
                        <a:cubicBezTo>
                          <a:pt x="32" y="70"/>
                          <a:pt x="7" y="141"/>
                          <a:pt x="0" y="169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8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878" y="2856"/>
                    <a:ext cx="709" cy="231"/>
                    <a:chOff x="878" y="2856"/>
                    <a:chExt cx="709" cy="231"/>
                  </a:xfrm>
                </p:grpSpPr>
                <p:sp>
                  <p:nvSpPr>
                    <p:cNvPr id="14384" name="Line 48"/>
                    <p:cNvSpPr>
                      <a:spLocks noChangeShapeType="1"/>
                    </p:cNvSpPr>
                    <p:nvPr/>
                  </p:nvSpPr>
                  <p:spPr bwMode="auto">
                    <a:xfrm rot="2050250" flipV="1">
                      <a:off x="1406" y="2967"/>
                      <a:ext cx="181" cy="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5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8" y="2856"/>
                      <a:ext cx="492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Nde 1</a:t>
                      </a:r>
                    </a:p>
                  </p:txBody>
                </p:sp>
              </p:grpSp>
            </p:grpSp>
            <p:grpSp>
              <p:nvGrpSpPr>
                <p:cNvPr id="9" name="Group 53"/>
                <p:cNvGrpSpPr>
                  <a:grpSpLocks/>
                </p:cNvGrpSpPr>
                <p:nvPr/>
              </p:nvGrpSpPr>
              <p:grpSpPr bwMode="auto">
                <a:xfrm>
                  <a:off x="1014" y="3671"/>
                  <a:ext cx="940" cy="310"/>
                  <a:chOff x="1014" y="3671"/>
                  <a:chExt cx="940" cy="310"/>
                </a:xfrm>
              </p:grpSpPr>
              <p:sp>
                <p:nvSpPr>
                  <p:cNvPr id="14381" name="Freeform 45"/>
                  <p:cNvSpPr>
                    <a:spLocks/>
                  </p:cNvSpPr>
                  <p:nvPr/>
                </p:nvSpPr>
                <p:spPr bwMode="auto">
                  <a:xfrm>
                    <a:off x="1830" y="3671"/>
                    <a:ext cx="124" cy="124"/>
                  </a:xfrm>
                  <a:custGeom>
                    <a:avLst/>
                    <a:gdLst/>
                    <a:ahLst/>
                    <a:cxnLst>
                      <a:cxn ang="0">
                        <a:pos x="124" y="124"/>
                      </a:cxn>
                      <a:cxn ang="0">
                        <a:pos x="56" y="6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4" h="124">
                        <a:moveTo>
                          <a:pt x="124" y="124"/>
                        </a:moveTo>
                        <a:cubicBezTo>
                          <a:pt x="100" y="106"/>
                          <a:pt x="77" y="89"/>
                          <a:pt x="56" y="68"/>
                        </a:cubicBezTo>
                        <a:cubicBezTo>
                          <a:pt x="35" y="47"/>
                          <a:pt x="17" y="23"/>
                          <a:pt x="0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014" y="3750"/>
                    <a:ext cx="827" cy="231"/>
                    <a:chOff x="1014" y="3750"/>
                    <a:chExt cx="827" cy="231"/>
                  </a:xfrm>
                </p:grpSpPr>
                <p:sp>
                  <p:nvSpPr>
                    <p:cNvPr id="14383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0" y="3761"/>
                      <a:ext cx="181" cy="7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6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14" y="3750"/>
                      <a:ext cx="619" cy="2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800"/>
                        <a:t>Bam H1</a:t>
                      </a:r>
                    </a:p>
                  </p:txBody>
                </p:sp>
              </p:grpSp>
            </p:grpSp>
            <p:sp>
              <p:nvSpPr>
                <p:cNvPr id="14397" name="Freeform 61"/>
                <p:cNvSpPr>
                  <a:spLocks/>
                </p:cNvSpPr>
                <p:nvPr/>
              </p:nvSpPr>
              <p:spPr bwMode="auto">
                <a:xfrm>
                  <a:off x="1683" y="2413"/>
                  <a:ext cx="1606" cy="1554"/>
                </a:xfrm>
                <a:custGeom>
                  <a:avLst/>
                  <a:gdLst/>
                  <a:ahLst/>
                  <a:cxnLst>
                    <a:cxn ang="0">
                      <a:pos x="0" y="569"/>
                    </a:cxn>
                    <a:cxn ang="0">
                      <a:pos x="56" y="411"/>
                    </a:cxn>
                    <a:cxn ang="0">
                      <a:pos x="158" y="275"/>
                    </a:cxn>
                    <a:cxn ang="0">
                      <a:pos x="327" y="140"/>
                    </a:cxn>
                    <a:cxn ang="0">
                      <a:pos x="497" y="49"/>
                    </a:cxn>
                    <a:cxn ang="0">
                      <a:pos x="745" y="4"/>
                    </a:cxn>
                    <a:cxn ang="0">
                      <a:pos x="949" y="27"/>
                    </a:cxn>
                    <a:cxn ang="0">
                      <a:pos x="1152" y="83"/>
                    </a:cxn>
                    <a:cxn ang="0">
                      <a:pos x="1299" y="174"/>
                    </a:cxn>
                    <a:cxn ang="0">
                      <a:pos x="1400" y="275"/>
                    </a:cxn>
                    <a:cxn ang="0">
                      <a:pos x="1502" y="400"/>
                    </a:cxn>
                    <a:cxn ang="0">
                      <a:pos x="1570" y="546"/>
                    </a:cxn>
                    <a:cxn ang="0">
                      <a:pos x="1604" y="727"/>
                    </a:cxn>
                    <a:cxn ang="0">
                      <a:pos x="1581" y="964"/>
                    </a:cxn>
                    <a:cxn ang="0">
                      <a:pos x="1479" y="1179"/>
                    </a:cxn>
                    <a:cxn ang="0">
                      <a:pos x="1333" y="1348"/>
                    </a:cxn>
                    <a:cxn ang="0">
                      <a:pos x="1163" y="1461"/>
                    </a:cxn>
                    <a:cxn ang="0">
                      <a:pos x="994" y="1518"/>
                    </a:cxn>
                    <a:cxn ang="0">
                      <a:pos x="779" y="1552"/>
                    </a:cxn>
                    <a:cxn ang="0">
                      <a:pos x="576" y="1506"/>
                    </a:cxn>
                    <a:cxn ang="0">
                      <a:pos x="463" y="1472"/>
                    </a:cxn>
                    <a:cxn ang="0">
                      <a:pos x="305" y="1393"/>
                    </a:cxn>
                    <a:cxn ang="0">
                      <a:pos x="248" y="1360"/>
                    </a:cxn>
                  </a:cxnLst>
                  <a:rect l="0" t="0" r="r" b="b"/>
                  <a:pathLst>
                    <a:path w="1606" h="1554">
                      <a:moveTo>
                        <a:pt x="0" y="569"/>
                      </a:moveTo>
                      <a:cubicBezTo>
                        <a:pt x="15" y="514"/>
                        <a:pt x="30" y="460"/>
                        <a:pt x="56" y="411"/>
                      </a:cubicBezTo>
                      <a:cubicBezTo>
                        <a:pt x="82" y="362"/>
                        <a:pt x="113" y="320"/>
                        <a:pt x="158" y="275"/>
                      </a:cubicBezTo>
                      <a:cubicBezTo>
                        <a:pt x="203" y="230"/>
                        <a:pt x="271" y="178"/>
                        <a:pt x="327" y="140"/>
                      </a:cubicBezTo>
                      <a:cubicBezTo>
                        <a:pt x="383" y="102"/>
                        <a:pt x="427" y="72"/>
                        <a:pt x="497" y="49"/>
                      </a:cubicBezTo>
                      <a:cubicBezTo>
                        <a:pt x="567" y="26"/>
                        <a:pt x="670" y="8"/>
                        <a:pt x="745" y="4"/>
                      </a:cubicBezTo>
                      <a:cubicBezTo>
                        <a:pt x="820" y="0"/>
                        <a:pt x="881" y="14"/>
                        <a:pt x="949" y="27"/>
                      </a:cubicBezTo>
                      <a:cubicBezTo>
                        <a:pt x="1017" y="40"/>
                        <a:pt x="1094" y="59"/>
                        <a:pt x="1152" y="83"/>
                      </a:cubicBezTo>
                      <a:cubicBezTo>
                        <a:pt x="1210" y="107"/>
                        <a:pt x="1258" y="142"/>
                        <a:pt x="1299" y="174"/>
                      </a:cubicBezTo>
                      <a:cubicBezTo>
                        <a:pt x="1340" y="206"/>
                        <a:pt x="1366" y="237"/>
                        <a:pt x="1400" y="275"/>
                      </a:cubicBezTo>
                      <a:cubicBezTo>
                        <a:pt x="1434" y="313"/>
                        <a:pt x="1474" y="355"/>
                        <a:pt x="1502" y="400"/>
                      </a:cubicBezTo>
                      <a:cubicBezTo>
                        <a:pt x="1530" y="445"/>
                        <a:pt x="1553" y="492"/>
                        <a:pt x="1570" y="546"/>
                      </a:cubicBezTo>
                      <a:cubicBezTo>
                        <a:pt x="1587" y="600"/>
                        <a:pt x="1602" y="657"/>
                        <a:pt x="1604" y="727"/>
                      </a:cubicBezTo>
                      <a:cubicBezTo>
                        <a:pt x="1606" y="797"/>
                        <a:pt x="1602" y="889"/>
                        <a:pt x="1581" y="964"/>
                      </a:cubicBezTo>
                      <a:cubicBezTo>
                        <a:pt x="1560" y="1039"/>
                        <a:pt x="1520" y="1115"/>
                        <a:pt x="1479" y="1179"/>
                      </a:cubicBezTo>
                      <a:cubicBezTo>
                        <a:pt x="1438" y="1243"/>
                        <a:pt x="1386" y="1301"/>
                        <a:pt x="1333" y="1348"/>
                      </a:cubicBezTo>
                      <a:cubicBezTo>
                        <a:pt x="1280" y="1395"/>
                        <a:pt x="1219" y="1433"/>
                        <a:pt x="1163" y="1461"/>
                      </a:cubicBezTo>
                      <a:cubicBezTo>
                        <a:pt x="1107" y="1489"/>
                        <a:pt x="1058" y="1503"/>
                        <a:pt x="994" y="1518"/>
                      </a:cubicBezTo>
                      <a:cubicBezTo>
                        <a:pt x="930" y="1533"/>
                        <a:pt x="849" y="1554"/>
                        <a:pt x="779" y="1552"/>
                      </a:cubicBezTo>
                      <a:cubicBezTo>
                        <a:pt x="709" y="1550"/>
                        <a:pt x="629" y="1519"/>
                        <a:pt x="576" y="1506"/>
                      </a:cubicBezTo>
                      <a:cubicBezTo>
                        <a:pt x="523" y="1493"/>
                        <a:pt x="508" y="1491"/>
                        <a:pt x="463" y="1472"/>
                      </a:cubicBezTo>
                      <a:cubicBezTo>
                        <a:pt x="418" y="1453"/>
                        <a:pt x="341" y="1412"/>
                        <a:pt x="305" y="1393"/>
                      </a:cubicBezTo>
                      <a:cubicBezTo>
                        <a:pt x="269" y="1374"/>
                        <a:pt x="259" y="1368"/>
                        <a:pt x="248" y="1360"/>
                      </a:cubicBezTo>
                    </a:path>
                  </a:pathLst>
                </a:custGeom>
                <a:noFill/>
                <a:ln w="762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4401" name="AutoShape 65"/>
              <p:cNvSpPr>
                <a:spLocks noChangeArrowheads="1"/>
              </p:cNvSpPr>
              <p:nvPr/>
            </p:nvSpPr>
            <p:spPr bwMode="auto">
              <a:xfrm rot="711277">
                <a:off x="3141" y="3150"/>
                <a:ext cx="214" cy="384"/>
              </a:xfrm>
              <a:prstGeom prst="upArrow">
                <a:avLst>
                  <a:gd name="adj1" fmla="val 50000"/>
                  <a:gd name="adj2" fmla="val 4486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02" name="Line 66"/>
              <p:cNvSpPr>
                <a:spLocks noChangeShapeType="1"/>
              </p:cNvSpPr>
              <p:nvPr/>
            </p:nvSpPr>
            <p:spPr bwMode="auto">
              <a:xfrm flipH="1" flipV="1">
                <a:off x="3321" y="3515"/>
                <a:ext cx="79" cy="2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403" name="Text Box 67"/>
              <p:cNvSpPr txBox="1">
                <a:spLocks noChangeArrowheads="1"/>
              </p:cNvSpPr>
              <p:nvPr/>
            </p:nvSpPr>
            <p:spPr bwMode="auto">
              <a:xfrm>
                <a:off x="3251" y="3826"/>
                <a:ext cx="11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Selection Marker</a:t>
                </a:r>
              </a:p>
            </p:txBody>
          </p:sp>
        </p:grpSp>
        <p:sp>
          <p:nvSpPr>
            <p:cNvPr id="14409" name="Text Box 73"/>
            <p:cNvSpPr txBox="1">
              <a:spLocks noChangeArrowheads="1"/>
            </p:cNvSpPr>
            <p:nvPr/>
          </p:nvSpPr>
          <p:spPr bwMode="auto">
            <a:xfrm>
              <a:off x="5716588" y="3282950"/>
              <a:ext cx="21526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u="sng"/>
                <a:t>Vector</a:t>
              </a:r>
              <a:r>
                <a:rPr lang="en-US"/>
                <a:t> </a:t>
              </a:r>
              <a:r>
                <a:rPr lang="en-US" sz="1800"/>
                <a:t>(pET 15b)</a:t>
              </a:r>
              <a:endParaRPr lang="en-US" sz="1800" u="sn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16"/>
          <p:cNvSpPr>
            <a:spLocks noChangeArrowheads="1"/>
          </p:cNvSpPr>
          <p:nvPr/>
        </p:nvSpPr>
        <p:spPr bwMode="auto">
          <a:xfrm>
            <a:off x="990600" y="4191000"/>
            <a:ext cx="2895600" cy="3048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86400" y="4191000"/>
            <a:ext cx="2895600" cy="304800"/>
            <a:chOff x="2400" y="3120"/>
            <a:chExt cx="2016" cy="192"/>
          </a:xfrm>
        </p:grpSpPr>
        <p:sp>
          <p:nvSpPr>
            <p:cNvPr id="39986" name="Rectangle 17"/>
            <p:cNvSpPr>
              <a:spLocks noChangeArrowheads="1"/>
            </p:cNvSpPr>
            <p:nvPr/>
          </p:nvSpPr>
          <p:spPr bwMode="auto">
            <a:xfrm>
              <a:off x="2592" y="3120"/>
              <a:ext cx="1824" cy="96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987" name="Rectangle 18"/>
            <p:cNvSpPr>
              <a:spLocks noChangeArrowheads="1"/>
            </p:cNvSpPr>
            <p:nvPr/>
          </p:nvSpPr>
          <p:spPr bwMode="auto">
            <a:xfrm>
              <a:off x="2400" y="3216"/>
              <a:ext cx="1824" cy="96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9943" name="Line 20"/>
          <p:cNvSpPr>
            <a:spLocks noChangeShapeType="1"/>
          </p:cNvSpPr>
          <p:nvPr/>
        </p:nvSpPr>
        <p:spPr bwMode="auto">
          <a:xfrm>
            <a:off x="3962400" y="4267200"/>
            <a:ext cx="1219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50" name="Line 72"/>
          <p:cNvSpPr>
            <a:spLocks noChangeShapeType="1"/>
          </p:cNvSpPr>
          <p:nvPr/>
        </p:nvSpPr>
        <p:spPr bwMode="auto">
          <a:xfrm>
            <a:off x="1308100" y="2717800"/>
            <a:ext cx="6324600" cy="0"/>
          </a:xfrm>
          <a:prstGeom prst="line">
            <a:avLst/>
          </a:prstGeom>
          <a:noFill/>
          <a:ln w="47625">
            <a:solidFill>
              <a:schemeClr val="accent6"/>
            </a:solidFill>
            <a:round/>
            <a:headEnd type="arrow" w="med" len="med"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1" name="Line 73"/>
          <p:cNvSpPr>
            <a:spLocks noChangeShapeType="1"/>
          </p:cNvSpPr>
          <p:nvPr/>
        </p:nvSpPr>
        <p:spPr bwMode="auto">
          <a:xfrm>
            <a:off x="2146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2" name="Line 74"/>
          <p:cNvSpPr>
            <a:spLocks noChangeShapeType="1"/>
          </p:cNvSpPr>
          <p:nvPr/>
        </p:nvSpPr>
        <p:spPr bwMode="auto">
          <a:xfrm>
            <a:off x="2222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3" name="Line 75"/>
          <p:cNvSpPr>
            <a:spLocks noChangeShapeType="1"/>
          </p:cNvSpPr>
          <p:nvPr/>
        </p:nvSpPr>
        <p:spPr bwMode="auto">
          <a:xfrm>
            <a:off x="2298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4" name="Line 76"/>
          <p:cNvSpPr>
            <a:spLocks noChangeShapeType="1"/>
          </p:cNvSpPr>
          <p:nvPr/>
        </p:nvSpPr>
        <p:spPr bwMode="auto">
          <a:xfrm>
            <a:off x="2374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5" name="Line 77"/>
          <p:cNvSpPr>
            <a:spLocks noChangeShapeType="1"/>
          </p:cNvSpPr>
          <p:nvPr/>
        </p:nvSpPr>
        <p:spPr bwMode="auto">
          <a:xfrm>
            <a:off x="2451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6" name="Line 78"/>
          <p:cNvSpPr>
            <a:spLocks noChangeShapeType="1"/>
          </p:cNvSpPr>
          <p:nvPr/>
        </p:nvSpPr>
        <p:spPr bwMode="auto">
          <a:xfrm>
            <a:off x="2527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7" name="Line 79"/>
          <p:cNvSpPr>
            <a:spLocks noChangeShapeType="1"/>
          </p:cNvSpPr>
          <p:nvPr/>
        </p:nvSpPr>
        <p:spPr bwMode="auto">
          <a:xfrm>
            <a:off x="2603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8" name="Line 80"/>
          <p:cNvSpPr>
            <a:spLocks noChangeShapeType="1"/>
          </p:cNvSpPr>
          <p:nvPr/>
        </p:nvSpPr>
        <p:spPr bwMode="auto">
          <a:xfrm>
            <a:off x="2679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59" name="Line 81"/>
          <p:cNvSpPr>
            <a:spLocks noChangeShapeType="1"/>
          </p:cNvSpPr>
          <p:nvPr/>
        </p:nvSpPr>
        <p:spPr bwMode="auto">
          <a:xfrm>
            <a:off x="2755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0" name="Line 82"/>
          <p:cNvSpPr>
            <a:spLocks noChangeShapeType="1"/>
          </p:cNvSpPr>
          <p:nvPr/>
        </p:nvSpPr>
        <p:spPr bwMode="auto">
          <a:xfrm>
            <a:off x="2832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1" name="Line 83"/>
          <p:cNvSpPr>
            <a:spLocks noChangeShapeType="1"/>
          </p:cNvSpPr>
          <p:nvPr/>
        </p:nvSpPr>
        <p:spPr bwMode="auto">
          <a:xfrm>
            <a:off x="3060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2" name="Line 84"/>
          <p:cNvSpPr>
            <a:spLocks noChangeShapeType="1"/>
          </p:cNvSpPr>
          <p:nvPr/>
        </p:nvSpPr>
        <p:spPr bwMode="auto">
          <a:xfrm>
            <a:off x="3136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3" name="Line 85"/>
          <p:cNvSpPr>
            <a:spLocks noChangeShapeType="1"/>
          </p:cNvSpPr>
          <p:nvPr/>
        </p:nvSpPr>
        <p:spPr bwMode="auto">
          <a:xfrm>
            <a:off x="3213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4" name="Line 86"/>
          <p:cNvSpPr>
            <a:spLocks noChangeShapeType="1"/>
          </p:cNvSpPr>
          <p:nvPr/>
        </p:nvSpPr>
        <p:spPr bwMode="auto">
          <a:xfrm>
            <a:off x="3289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5" name="Line 87"/>
          <p:cNvSpPr>
            <a:spLocks noChangeShapeType="1"/>
          </p:cNvSpPr>
          <p:nvPr/>
        </p:nvSpPr>
        <p:spPr bwMode="auto">
          <a:xfrm>
            <a:off x="3365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6" name="Line 88"/>
          <p:cNvSpPr>
            <a:spLocks noChangeShapeType="1"/>
          </p:cNvSpPr>
          <p:nvPr/>
        </p:nvSpPr>
        <p:spPr bwMode="auto">
          <a:xfrm>
            <a:off x="3441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7" name="Line 89"/>
          <p:cNvSpPr>
            <a:spLocks noChangeShapeType="1"/>
          </p:cNvSpPr>
          <p:nvPr/>
        </p:nvSpPr>
        <p:spPr bwMode="auto">
          <a:xfrm>
            <a:off x="3517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8" name="Line 90"/>
          <p:cNvSpPr>
            <a:spLocks noChangeShapeType="1"/>
          </p:cNvSpPr>
          <p:nvPr/>
        </p:nvSpPr>
        <p:spPr bwMode="auto">
          <a:xfrm>
            <a:off x="3594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69" name="Line 91"/>
          <p:cNvSpPr>
            <a:spLocks noChangeShapeType="1"/>
          </p:cNvSpPr>
          <p:nvPr/>
        </p:nvSpPr>
        <p:spPr bwMode="auto">
          <a:xfrm>
            <a:off x="3670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0" name="Line 92"/>
          <p:cNvSpPr>
            <a:spLocks noChangeShapeType="1"/>
          </p:cNvSpPr>
          <p:nvPr/>
        </p:nvSpPr>
        <p:spPr bwMode="auto">
          <a:xfrm>
            <a:off x="3746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1" name="Line 93"/>
          <p:cNvSpPr>
            <a:spLocks noChangeShapeType="1"/>
          </p:cNvSpPr>
          <p:nvPr/>
        </p:nvSpPr>
        <p:spPr bwMode="auto">
          <a:xfrm>
            <a:off x="3822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2" name="Line 94"/>
          <p:cNvSpPr>
            <a:spLocks noChangeShapeType="1"/>
          </p:cNvSpPr>
          <p:nvPr/>
        </p:nvSpPr>
        <p:spPr bwMode="auto">
          <a:xfrm>
            <a:off x="3898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3" name="Line 95"/>
          <p:cNvSpPr>
            <a:spLocks noChangeShapeType="1"/>
          </p:cNvSpPr>
          <p:nvPr/>
        </p:nvSpPr>
        <p:spPr bwMode="auto">
          <a:xfrm>
            <a:off x="3975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4" name="Line 96"/>
          <p:cNvSpPr>
            <a:spLocks noChangeShapeType="1"/>
          </p:cNvSpPr>
          <p:nvPr/>
        </p:nvSpPr>
        <p:spPr bwMode="auto">
          <a:xfrm>
            <a:off x="4051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5" name="Line 97"/>
          <p:cNvSpPr>
            <a:spLocks noChangeShapeType="1"/>
          </p:cNvSpPr>
          <p:nvPr/>
        </p:nvSpPr>
        <p:spPr bwMode="auto">
          <a:xfrm>
            <a:off x="4127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6" name="Line 98"/>
          <p:cNvSpPr>
            <a:spLocks noChangeShapeType="1"/>
          </p:cNvSpPr>
          <p:nvPr/>
        </p:nvSpPr>
        <p:spPr bwMode="auto">
          <a:xfrm>
            <a:off x="42037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7" name="Line 99"/>
          <p:cNvSpPr>
            <a:spLocks noChangeShapeType="1"/>
          </p:cNvSpPr>
          <p:nvPr/>
        </p:nvSpPr>
        <p:spPr bwMode="auto">
          <a:xfrm>
            <a:off x="42799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8" name="Line 100"/>
          <p:cNvSpPr>
            <a:spLocks noChangeShapeType="1"/>
          </p:cNvSpPr>
          <p:nvPr/>
        </p:nvSpPr>
        <p:spPr bwMode="auto">
          <a:xfrm>
            <a:off x="43561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79" name="Line 101"/>
          <p:cNvSpPr>
            <a:spLocks noChangeShapeType="1"/>
          </p:cNvSpPr>
          <p:nvPr/>
        </p:nvSpPr>
        <p:spPr bwMode="auto">
          <a:xfrm>
            <a:off x="4432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80" name="Line 102"/>
          <p:cNvSpPr>
            <a:spLocks noChangeShapeType="1"/>
          </p:cNvSpPr>
          <p:nvPr/>
        </p:nvSpPr>
        <p:spPr bwMode="auto">
          <a:xfrm>
            <a:off x="4508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81" name="Line 103"/>
          <p:cNvSpPr>
            <a:spLocks noChangeShapeType="1"/>
          </p:cNvSpPr>
          <p:nvPr/>
        </p:nvSpPr>
        <p:spPr bwMode="auto">
          <a:xfrm>
            <a:off x="29083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82" name="Line 104"/>
          <p:cNvSpPr>
            <a:spLocks noChangeShapeType="1"/>
          </p:cNvSpPr>
          <p:nvPr/>
        </p:nvSpPr>
        <p:spPr bwMode="auto">
          <a:xfrm>
            <a:off x="2984500" y="2489200"/>
            <a:ext cx="0" cy="152400"/>
          </a:xfrm>
          <a:prstGeom prst="line">
            <a:avLst/>
          </a:prstGeom>
          <a:noFill/>
          <a:ln w="19050">
            <a:solidFill>
              <a:schemeClr val="accent6"/>
            </a:solidFill>
            <a:round/>
            <a:headEnd/>
            <a:tailEnd/>
          </a:ln>
        </p:spPr>
        <p:txBody>
          <a:bodyPr wrap="none" lIns="19050" tIns="26987" rIns="19050" bIns="26987" anchor="ctr"/>
          <a:lstStyle/>
          <a:p>
            <a:pPr>
              <a:defRPr/>
            </a:pPr>
            <a:endParaRPr lang="en-US"/>
          </a:p>
        </p:txBody>
      </p:sp>
      <p:sp>
        <p:nvSpPr>
          <p:cNvPr id="39983" name="Freeform 105"/>
          <p:cNvSpPr>
            <a:spLocks/>
          </p:cNvSpPr>
          <p:nvPr/>
        </p:nvSpPr>
        <p:spPr bwMode="auto">
          <a:xfrm>
            <a:off x="1676400" y="1828800"/>
            <a:ext cx="2984500" cy="635000"/>
          </a:xfrm>
          <a:custGeom>
            <a:avLst/>
            <a:gdLst>
              <a:gd name="T0" fmla="*/ 2147483647 w 2072"/>
              <a:gd name="T1" fmla="*/ 2147483647 h 592"/>
              <a:gd name="T2" fmla="*/ 2147483647 w 2072"/>
              <a:gd name="T3" fmla="*/ 2147483647 h 592"/>
              <a:gd name="T4" fmla="*/ 2147483647 w 2072"/>
              <a:gd name="T5" fmla="*/ 2147483647 h 592"/>
              <a:gd name="T6" fmla="*/ 2147483647 w 2072"/>
              <a:gd name="T7" fmla="*/ 2147483647 h 592"/>
              <a:gd name="T8" fmla="*/ 2147483647 w 2072"/>
              <a:gd name="T9" fmla="*/ 2147483647 h 592"/>
              <a:gd name="T10" fmla="*/ 2147483647 w 2072"/>
              <a:gd name="T11" fmla="*/ 2147483647 h 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72"/>
              <a:gd name="T19" fmla="*/ 0 h 592"/>
              <a:gd name="T20" fmla="*/ 2072 w 2072"/>
              <a:gd name="T21" fmla="*/ 592 h 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72" h="592">
                <a:moveTo>
                  <a:pt x="2072" y="560"/>
                </a:moveTo>
                <a:cubicBezTo>
                  <a:pt x="1460" y="560"/>
                  <a:pt x="848" y="560"/>
                  <a:pt x="584" y="560"/>
                </a:cubicBezTo>
                <a:cubicBezTo>
                  <a:pt x="320" y="560"/>
                  <a:pt x="520" y="568"/>
                  <a:pt x="488" y="560"/>
                </a:cubicBezTo>
                <a:cubicBezTo>
                  <a:pt x="456" y="552"/>
                  <a:pt x="464" y="592"/>
                  <a:pt x="392" y="512"/>
                </a:cubicBezTo>
                <a:cubicBezTo>
                  <a:pt x="320" y="432"/>
                  <a:pt x="112" y="160"/>
                  <a:pt x="56" y="80"/>
                </a:cubicBezTo>
                <a:cubicBezTo>
                  <a:pt x="0" y="0"/>
                  <a:pt x="28" y="16"/>
                  <a:pt x="56" y="32"/>
                </a:cubicBezTo>
              </a:path>
            </a:pathLst>
          </a:custGeom>
          <a:ln>
            <a:headEnd type="arrow" w="med" len="med"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19050" tIns="26987" rIns="19050" bIns="26987" anchor="ctr"/>
          <a:lstStyle/>
          <a:p>
            <a:pPr>
              <a:defRPr/>
            </a:pPr>
            <a:endParaRPr lang="en-CA"/>
          </a:p>
        </p:txBody>
      </p:sp>
      <p:sp>
        <p:nvSpPr>
          <p:cNvPr id="39984" name="Text Box 149"/>
          <p:cNvSpPr txBox="1">
            <a:spLocks noChangeArrowheads="1"/>
          </p:cNvSpPr>
          <p:nvPr/>
        </p:nvSpPr>
        <p:spPr bwMode="auto">
          <a:xfrm>
            <a:off x="1295400" y="1752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2060"/>
                </a:solidFill>
              </a:rPr>
              <a:t>5’</a:t>
            </a:r>
          </a:p>
        </p:txBody>
      </p:sp>
      <p:sp>
        <p:nvSpPr>
          <p:cNvPr id="39985" name="Text Box 152"/>
          <p:cNvSpPr txBox="1">
            <a:spLocks noChangeArrowheads="1"/>
          </p:cNvSpPr>
          <p:nvPr/>
        </p:nvSpPr>
        <p:spPr bwMode="auto">
          <a:xfrm>
            <a:off x="4724400" y="2133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2060"/>
                </a:solidFill>
              </a:rPr>
              <a:t>3’</a:t>
            </a:r>
          </a:p>
        </p:txBody>
      </p:sp>
      <p:sp>
        <p:nvSpPr>
          <p:cNvPr id="39945" name="Rectangle 87"/>
          <p:cNvSpPr>
            <a:spLocks noChangeArrowheads="1"/>
          </p:cNvSpPr>
          <p:nvPr/>
        </p:nvSpPr>
        <p:spPr bwMode="auto">
          <a:xfrm>
            <a:off x="3657600" y="41910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39946" name="Rectangle 88"/>
          <p:cNvSpPr>
            <a:spLocks noChangeArrowheads="1"/>
          </p:cNvSpPr>
          <p:nvPr/>
        </p:nvSpPr>
        <p:spPr bwMode="auto">
          <a:xfrm>
            <a:off x="990600" y="4191000"/>
            <a:ext cx="228600" cy="304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46126" name="TextBox 89"/>
          <p:cNvSpPr txBox="1">
            <a:spLocks noChangeArrowheads="1"/>
          </p:cNvSpPr>
          <p:nvPr/>
        </p:nvSpPr>
        <p:spPr bwMode="auto">
          <a:xfrm>
            <a:off x="4343400" y="3886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  <a:effectLst/>
              </a:rPr>
              <a:t>RE</a:t>
            </a:r>
          </a:p>
        </p:txBody>
      </p:sp>
      <p:cxnSp>
        <p:nvCxnSpPr>
          <p:cNvPr id="58380" name="Straight Arrow Connector 91"/>
          <p:cNvCxnSpPr>
            <a:cxnSpLocks noChangeShapeType="1"/>
          </p:cNvCxnSpPr>
          <p:nvPr/>
        </p:nvCxnSpPr>
        <p:spPr bwMode="auto">
          <a:xfrm rot="5400000">
            <a:off x="1981201" y="3429000"/>
            <a:ext cx="609600" cy="3175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949" name="TextBox 92"/>
          <p:cNvSpPr txBox="1">
            <a:spLocks noChangeArrowheads="1"/>
          </p:cNvSpPr>
          <p:nvPr/>
        </p:nvSpPr>
        <p:spPr bwMode="auto">
          <a:xfrm>
            <a:off x="2362200" y="3200400"/>
            <a:ext cx="592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PCR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4572000" y="2362200"/>
            <a:ext cx="4038600" cy="3124200"/>
            <a:chOff x="-301970" y="966787"/>
            <a:chExt cx="8683970" cy="5894056"/>
          </a:xfrm>
        </p:grpSpPr>
        <p:sp>
          <p:nvSpPr>
            <p:cNvPr id="15382" name="Freeform 22"/>
            <p:cNvSpPr>
              <a:spLocks/>
            </p:cNvSpPr>
            <p:nvPr/>
          </p:nvSpPr>
          <p:spPr bwMode="auto">
            <a:xfrm rot="-874148">
              <a:off x="2859087" y="2821043"/>
              <a:ext cx="3733800" cy="3935413"/>
            </a:xfrm>
            <a:custGeom>
              <a:avLst/>
              <a:gdLst/>
              <a:ahLst/>
              <a:cxnLst>
                <a:cxn ang="0">
                  <a:pos x="46" y="532"/>
                </a:cxn>
                <a:cxn ang="0">
                  <a:pos x="136" y="419"/>
                </a:cxn>
                <a:cxn ang="0">
                  <a:pos x="260" y="306"/>
                </a:cxn>
                <a:cxn ang="0">
                  <a:pos x="373" y="227"/>
                </a:cxn>
                <a:cxn ang="0">
                  <a:pos x="554" y="126"/>
                </a:cxn>
                <a:cxn ang="0">
                  <a:pos x="712" y="58"/>
                </a:cxn>
                <a:cxn ang="0">
                  <a:pos x="802" y="35"/>
                </a:cxn>
                <a:cxn ang="0">
                  <a:pos x="1006" y="13"/>
                </a:cxn>
                <a:cxn ang="0">
                  <a:pos x="1141" y="2"/>
                </a:cxn>
                <a:cxn ang="0">
                  <a:pos x="1265" y="24"/>
                </a:cxn>
                <a:cxn ang="0">
                  <a:pos x="1367" y="47"/>
                </a:cxn>
                <a:cxn ang="0">
                  <a:pos x="1469" y="69"/>
                </a:cxn>
                <a:cxn ang="0">
                  <a:pos x="1582" y="114"/>
                </a:cxn>
                <a:cxn ang="0">
                  <a:pos x="1683" y="160"/>
                </a:cxn>
                <a:cxn ang="0">
                  <a:pos x="1751" y="205"/>
                </a:cxn>
                <a:cxn ang="0">
                  <a:pos x="1864" y="284"/>
                </a:cxn>
                <a:cxn ang="0">
                  <a:pos x="1932" y="329"/>
                </a:cxn>
                <a:cxn ang="0">
                  <a:pos x="2011" y="408"/>
                </a:cxn>
                <a:cxn ang="0">
                  <a:pos x="2124" y="555"/>
                </a:cxn>
                <a:cxn ang="0">
                  <a:pos x="2214" y="702"/>
                </a:cxn>
                <a:cxn ang="0">
                  <a:pos x="2282" y="860"/>
                </a:cxn>
                <a:cxn ang="0">
                  <a:pos x="2316" y="1007"/>
                </a:cxn>
                <a:cxn ang="0">
                  <a:pos x="2350" y="1176"/>
                </a:cxn>
                <a:cxn ang="0">
                  <a:pos x="2327" y="1458"/>
                </a:cxn>
                <a:cxn ang="0">
                  <a:pos x="2237" y="1730"/>
                </a:cxn>
                <a:cxn ang="0">
                  <a:pos x="2124" y="1944"/>
                </a:cxn>
                <a:cxn ang="0">
                  <a:pos x="1932" y="2159"/>
                </a:cxn>
                <a:cxn ang="0">
                  <a:pos x="1593" y="2373"/>
                </a:cxn>
                <a:cxn ang="0">
                  <a:pos x="1322" y="2452"/>
                </a:cxn>
                <a:cxn ang="0">
                  <a:pos x="1051" y="2475"/>
                </a:cxn>
                <a:cxn ang="0">
                  <a:pos x="802" y="2430"/>
                </a:cxn>
                <a:cxn ang="0">
                  <a:pos x="531" y="2351"/>
                </a:cxn>
                <a:cxn ang="0">
                  <a:pos x="238" y="2159"/>
                </a:cxn>
                <a:cxn ang="0">
                  <a:pos x="0" y="1899"/>
                </a:cxn>
              </a:cxnLst>
              <a:rect l="0" t="0" r="r" b="b"/>
              <a:pathLst>
                <a:path w="2352" h="2479">
                  <a:moveTo>
                    <a:pt x="46" y="532"/>
                  </a:moveTo>
                  <a:cubicBezTo>
                    <a:pt x="73" y="494"/>
                    <a:pt x="100" y="457"/>
                    <a:pt x="136" y="419"/>
                  </a:cubicBezTo>
                  <a:cubicBezTo>
                    <a:pt x="172" y="381"/>
                    <a:pt x="221" y="338"/>
                    <a:pt x="260" y="306"/>
                  </a:cubicBezTo>
                  <a:cubicBezTo>
                    <a:pt x="299" y="274"/>
                    <a:pt x="324" y="257"/>
                    <a:pt x="373" y="227"/>
                  </a:cubicBezTo>
                  <a:cubicBezTo>
                    <a:pt x="422" y="197"/>
                    <a:pt x="498" y="154"/>
                    <a:pt x="554" y="126"/>
                  </a:cubicBezTo>
                  <a:cubicBezTo>
                    <a:pt x="610" y="98"/>
                    <a:pt x="671" y="73"/>
                    <a:pt x="712" y="58"/>
                  </a:cubicBezTo>
                  <a:cubicBezTo>
                    <a:pt x="753" y="43"/>
                    <a:pt x="753" y="42"/>
                    <a:pt x="802" y="35"/>
                  </a:cubicBezTo>
                  <a:cubicBezTo>
                    <a:pt x="851" y="28"/>
                    <a:pt x="950" y="18"/>
                    <a:pt x="1006" y="13"/>
                  </a:cubicBezTo>
                  <a:cubicBezTo>
                    <a:pt x="1062" y="8"/>
                    <a:pt x="1098" y="0"/>
                    <a:pt x="1141" y="2"/>
                  </a:cubicBezTo>
                  <a:cubicBezTo>
                    <a:pt x="1184" y="4"/>
                    <a:pt x="1227" y="16"/>
                    <a:pt x="1265" y="24"/>
                  </a:cubicBezTo>
                  <a:cubicBezTo>
                    <a:pt x="1303" y="32"/>
                    <a:pt x="1333" y="40"/>
                    <a:pt x="1367" y="47"/>
                  </a:cubicBezTo>
                  <a:cubicBezTo>
                    <a:pt x="1401" y="54"/>
                    <a:pt x="1433" y="58"/>
                    <a:pt x="1469" y="69"/>
                  </a:cubicBezTo>
                  <a:cubicBezTo>
                    <a:pt x="1505" y="80"/>
                    <a:pt x="1546" y="99"/>
                    <a:pt x="1582" y="114"/>
                  </a:cubicBezTo>
                  <a:cubicBezTo>
                    <a:pt x="1618" y="129"/>
                    <a:pt x="1655" y="145"/>
                    <a:pt x="1683" y="160"/>
                  </a:cubicBezTo>
                  <a:cubicBezTo>
                    <a:pt x="1711" y="175"/>
                    <a:pt x="1721" y="184"/>
                    <a:pt x="1751" y="205"/>
                  </a:cubicBezTo>
                  <a:cubicBezTo>
                    <a:pt x="1781" y="226"/>
                    <a:pt x="1834" y="263"/>
                    <a:pt x="1864" y="284"/>
                  </a:cubicBezTo>
                  <a:cubicBezTo>
                    <a:pt x="1894" y="305"/>
                    <a:pt x="1908" y="308"/>
                    <a:pt x="1932" y="329"/>
                  </a:cubicBezTo>
                  <a:cubicBezTo>
                    <a:pt x="1956" y="350"/>
                    <a:pt x="1979" y="370"/>
                    <a:pt x="2011" y="408"/>
                  </a:cubicBezTo>
                  <a:cubicBezTo>
                    <a:pt x="2043" y="446"/>
                    <a:pt x="2090" y="506"/>
                    <a:pt x="2124" y="555"/>
                  </a:cubicBezTo>
                  <a:cubicBezTo>
                    <a:pt x="2158" y="604"/>
                    <a:pt x="2188" y="651"/>
                    <a:pt x="2214" y="702"/>
                  </a:cubicBezTo>
                  <a:cubicBezTo>
                    <a:pt x="2240" y="753"/>
                    <a:pt x="2265" y="809"/>
                    <a:pt x="2282" y="860"/>
                  </a:cubicBezTo>
                  <a:cubicBezTo>
                    <a:pt x="2299" y="911"/>
                    <a:pt x="2305" y="954"/>
                    <a:pt x="2316" y="1007"/>
                  </a:cubicBezTo>
                  <a:cubicBezTo>
                    <a:pt x="2327" y="1060"/>
                    <a:pt x="2348" y="1101"/>
                    <a:pt x="2350" y="1176"/>
                  </a:cubicBezTo>
                  <a:cubicBezTo>
                    <a:pt x="2352" y="1251"/>
                    <a:pt x="2346" y="1366"/>
                    <a:pt x="2327" y="1458"/>
                  </a:cubicBezTo>
                  <a:cubicBezTo>
                    <a:pt x="2308" y="1550"/>
                    <a:pt x="2271" y="1649"/>
                    <a:pt x="2237" y="1730"/>
                  </a:cubicBezTo>
                  <a:cubicBezTo>
                    <a:pt x="2203" y="1811"/>
                    <a:pt x="2175" y="1872"/>
                    <a:pt x="2124" y="1944"/>
                  </a:cubicBezTo>
                  <a:cubicBezTo>
                    <a:pt x="2073" y="2016"/>
                    <a:pt x="2020" y="2088"/>
                    <a:pt x="1932" y="2159"/>
                  </a:cubicBezTo>
                  <a:cubicBezTo>
                    <a:pt x="1844" y="2230"/>
                    <a:pt x="1695" y="2324"/>
                    <a:pt x="1593" y="2373"/>
                  </a:cubicBezTo>
                  <a:cubicBezTo>
                    <a:pt x="1491" y="2422"/>
                    <a:pt x="1412" y="2435"/>
                    <a:pt x="1322" y="2452"/>
                  </a:cubicBezTo>
                  <a:cubicBezTo>
                    <a:pt x="1232" y="2469"/>
                    <a:pt x="1138" y="2479"/>
                    <a:pt x="1051" y="2475"/>
                  </a:cubicBezTo>
                  <a:cubicBezTo>
                    <a:pt x="964" y="2471"/>
                    <a:pt x="888" y="2451"/>
                    <a:pt x="802" y="2430"/>
                  </a:cubicBezTo>
                  <a:cubicBezTo>
                    <a:pt x="716" y="2409"/>
                    <a:pt x="625" y="2396"/>
                    <a:pt x="531" y="2351"/>
                  </a:cubicBezTo>
                  <a:cubicBezTo>
                    <a:pt x="437" y="2306"/>
                    <a:pt x="326" y="2234"/>
                    <a:pt x="238" y="2159"/>
                  </a:cubicBezTo>
                  <a:cubicBezTo>
                    <a:pt x="150" y="2084"/>
                    <a:pt x="40" y="1942"/>
                    <a:pt x="0" y="1899"/>
                  </a:cubicBezTo>
                </a:path>
              </a:pathLst>
            </a:custGeom>
            <a:noFill/>
            <a:ln w="1016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 rot="-874148" flipH="1" flipV="1">
              <a:off x="3116262" y="6007156"/>
              <a:ext cx="71438" cy="28575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 rot="20434229" flipH="1" flipV="1">
              <a:off x="3130942" y="5935746"/>
              <a:ext cx="71437" cy="28574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rot="-9371523" flipH="1" flipV="1">
              <a:off x="2681287" y="4148193"/>
              <a:ext cx="71438" cy="28575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 rot="12286664" flipH="1" flipV="1">
              <a:off x="2591173" y="4105132"/>
              <a:ext cx="73024" cy="2873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-790151">
              <a:off x="2706687" y="4419656"/>
              <a:ext cx="157163" cy="168592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42" y="135"/>
                </a:cxn>
                <a:cxn ang="0">
                  <a:pos x="8" y="361"/>
                </a:cxn>
                <a:cxn ang="0">
                  <a:pos x="8" y="666"/>
                </a:cxn>
                <a:cxn ang="0">
                  <a:pos x="53" y="903"/>
                </a:cxn>
                <a:cxn ang="0">
                  <a:pos x="87" y="1028"/>
                </a:cxn>
              </a:cxnLst>
              <a:rect l="0" t="0" r="r" b="b"/>
              <a:pathLst>
                <a:path w="87" h="1028">
                  <a:moveTo>
                    <a:pt x="87" y="0"/>
                  </a:moveTo>
                  <a:cubicBezTo>
                    <a:pt x="71" y="37"/>
                    <a:pt x="55" y="75"/>
                    <a:pt x="42" y="135"/>
                  </a:cubicBezTo>
                  <a:cubicBezTo>
                    <a:pt x="29" y="195"/>
                    <a:pt x="14" y="273"/>
                    <a:pt x="8" y="361"/>
                  </a:cubicBezTo>
                  <a:cubicBezTo>
                    <a:pt x="2" y="449"/>
                    <a:pt x="0" y="576"/>
                    <a:pt x="8" y="666"/>
                  </a:cubicBezTo>
                  <a:cubicBezTo>
                    <a:pt x="16" y="756"/>
                    <a:pt x="40" y="843"/>
                    <a:pt x="53" y="903"/>
                  </a:cubicBezTo>
                  <a:cubicBezTo>
                    <a:pt x="66" y="963"/>
                    <a:pt x="81" y="1007"/>
                    <a:pt x="87" y="1028"/>
                  </a:cubicBezTo>
                </a:path>
              </a:pathLst>
            </a:custGeom>
            <a:noFill/>
            <a:ln w="1016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392" name="AutoShape 32"/>
            <p:cNvSpPr>
              <a:spLocks noChangeArrowheads="1"/>
            </p:cNvSpPr>
            <p:nvPr/>
          </p:nvSpPr>
          <p:spPr bwMode="auto">
            <a:xfrm rot="375250">
              <a:off x="6251575" y="4426006"/>
              <a:ext cx="519112" cy="1147762"/>
            </a:xfrm>
            <a:prstGeom prst="upArrow">
              <a:avLst>
                <a:gd name="adj1" fmla="val 50000"/>
                <a:gd name="adj2" fmla="val 5527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2163762" y="4276781"/>
              <a:ext cx="430213" cy="36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 flipV="1">
              <a:off x="2038350" y="5388031"/>
              <a:ext cx="538162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 flipV="1">
              <a:off x="2736850" y="6196068"/>
              <a:ext cx="269875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400" name="Text Box 40"/>
            <p:cNvSpPr txBox="1">
              <a:spLocks noChangeArrowheads="1"/>
            </p:cNvSpPr>
            <p:nvPr/>
          </p:nvSpPr>
          <p:spPr bwMode="auto">
            <a:xfrm>
              <a:off x="1479550" y="6442131"/>
              <a:ext cx="1162135" cy="41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Bam H1</a:t>
              </a:r>
            </a:p>
          </p:txBody>
        </p:sp>
        <p:sp>
          <p:nvSpPr>
            <p:cNvPr id="15401" name="Text Box 41"/>
            <p:cNvSpPr txBox="1">
              <a:spLocks noChangeArrowheads="1"/>
            </p:cNvSpPr>
            <p:nvPr/>
          </p:nvSpPr>
          <p:spPr bwMode="auto">
            <a:xfrm>
              <a:off x="-301970" y="5475342"/>
              <a:ext cx="2104375" cy="418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Gene of Interest</a:t>
              </a:r>
            </a:p>
          </p:txBody>
        </p:sp>
        <p:sp>
          <p:nvSpPr>
            <p:cNvPr id="15402" name="Text Box 42"/>
            <p:cNvSpPr txBox="1">
              <a:spLocks noChangeArrowheads="1"/>
            </p:cNvSpPr>
            <p:nvPr/>
          </p:nvSpPr>
          <p:spPr bwMode="auto">
            <a:xfrm>
              <a:off x="889001" y="4003730"/>
              <a:ext cx="947565" cy="41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Nde 1</a:t>
              </a:r>
            </a:p>
          </p:txBody>
        </p:sp>
        <p:grpSp>
          <p:nvGrpSpPr>
            <p:cNvPr id="2" name="Group 98"/>
            <p:cNvGrpSpPr>
              <a:grpSpLocks/>
            </p:cNvGrpSpPr>
            <p:nvPr/>
          </p:nvGrpSpPr>
          <p:grpSpPr bwMode="auto">
            <a:xfrm>
              <a:off x="2805113" y="1506537"/>
              <a:ext cx="4019550" cy="552450"/>
              <a:chOff x="1311" y="1848"/>
              <a:chExt cx="2532" cy="348"/>
            </a:xfrm>
          </p:grpSpPr>
          <p:sp>
            <p:nvSpPr>
              <p:cNvPr id="92" name="Line 89"/>
              <p:cNvSpPr>
                <a:spLocks noChangeShapeType="1"/>
              </p:cNvSpPr>
              <p:nvPr/>
            </p:nvSpPr>
            <p:spPr bwMode="auto">
              <a:xfrm flipH="1" flipV="1">
                <a:off x="1311" y="2196"/>
                <a:ext cx="114" cy="0"/>
              </a:xfrm>
              <a:prstGeom prst="line">
                <a:avLst/>
              </a:prstGeom>
              <a:noFill/>
              <a:ln w="76200">
                <a:solidFill>
                  <a:srgbClr val="13E545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1400"/>
              </a:p>
            </p:txBody>
          </p:sp>
          <p:sp>
            <p:nvSpPr>
              <p:cNvPr id="93" name="Line 93"/>
              <p:cNvSpPr>
                <a:spLocks noChangeShapeType="1"/>
              </p:cNvSpPr>
              <p:nvPr/>
            </p:nvSpPr>
            <p:spPr bwMode="auto">
              <a:xfrm flipH="1" flipV="1">
                <a:off x="1563" y="1848"/>
                <a:ext cx="114" cy="0"/>
              </a:xfrm>
              <a:prstGeom prst="line">
                <a:avLst/>
              </a:prstGeom>
              <a:noFill/>
              <a:ln w="76200">
                <a:solidFill>
                  <a:srgbClr val="13E545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1400"/>
              </a:p>
            </p:txBody>
          </p:sp>
          <p:sp>
            <p:nvSpPr>
              <p:cNvPr id="94" name="Line 94"/>
              <p:cNvSpPr>
                <a:spLocks noChangeShapeType="1"/>
              </p:cNvSpPr>
              <p:nvPr/>
            </p:nvSpPr>
            <p:spPr bwMode="auto">
              <a:xfrm flipH="1" flipV="1">
                <a:off x="3465" y="2196"/>
                <a:ext cx="114" cy="0"/>
              </a:xfrm>
              <a:prstGeom prst="line">
                <a:avLst/>
              </a:prstGeom>
              <a:noFill/>
              <a:ln w="76200">
                <a:solidFill>
                  <a:srgbClr val="13E545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1400"/>
              </a:p>
            </p:txBody>
          </p:sp>
          <p:sp>
            <p:nvSpPr>
              <p:cNvPr id="95" name="Line 95"/>
              <p:cNvSpPr>
                <a:spLocks noChangeShapeType="1"/>
              </p:cNvSpPr>
              <p:nvPr/>
            </p:nvSpPr>
            <p:spPr bwMode="auto">
              <a:xfrm flipH="1" flipV="1">
                <a:off x="3729" y="1849"/>
                <a:ext cx="114" cy="0"/>
              </a:xfrm>
              <a:prstGeom prst="line">
                <a:avLst/>
              </a:prstGeom>
              <a:noFill/>
              <a:ln w="76200">
                <a:solidFill>
                  <a:srgbClr val="13E545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1400"/>
              </a:p>
            </p:txBody>
          </p:sp>
        </p:grpSp>
        <p:sp>
          <p:nvSpPr>
            <p:cNvPr id="96" name="Line 8"/>
            <p:cNvSpPr>
              <a:spLocks noChangeShapeType="1"/>
            </p:cNvSpPr>
            <p:nvPr/>
          </p:nvSpPr>
          <p:spPr bwMode="auto">
            <a:xfrm>
              <a:off x="3333750" y="1506537"/>
              <a:ext cx="29337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97" name="Line 9"/>
            <p:cNvSpPr>
              <a:spLocks noChangeShapeType="1"/>
            </p:cNvSpPr>
            <p:nvPr/>
          </p:nvSpPr>
          <p:spPr bwMode="auto">
            <a:xfrm>
              <a:off x="3352800" y="2058987"/>
              <a:ext cx="29337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 flipH="1">
              <a:off x="2933700" y="2058987"/>
              <a:ext cx="47625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 flipH="1">
              <a:off x="2781300" y="1506537"/>
              <a:ext cx="476250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0" name="Line 13"/>
            <p:cNvSpPr>
              <a:spLocks noChangeShapeType="1"/>
            </p:cNvSpPr>
            <p:nvPr/>
          </p:nvSpPr>
          <p:spPr bwMode="auto">
            <a:xfrm flipH="1">
              <a:off x="6191250" y="1506537"/>
              <a:ext cx="4762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 flipH="1">
              <a:off x="6362700" y="2058987"/>
              <a:ext cx="476250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2" name="Line 15"/>
            <p:cNvSpPr>
              <a:spLocks noChangeShapeType="1"/>
            </p:cNvSpPr>
            <p:nvPr/>
          </p:nvSpPr>
          <p:spPr bwMode="auto">
            <a:xfrm>
              <a:off x="6800850" y="2058987"/>
              <a:ext cx="1581150" cy="0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>
              <a:off x="1257300" y="2058987"/>
              <a:ext cx="1581150" cy="0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4" name="Line 17"/>
            <p:cNvSpPr>
              <a:spLocks noChangeShapeType="1"/>
            </p:cNvSpPr>
            <p:nvPr/>
          </p:nvSpPr>
          <p:spPr bwMode="auto">
            <a:xfrm>
              <a:off x="1238250" y="1506537"/>
              <a:ext cx="1581150" cy="0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5" name="Line 18"/>
            <p:cNvSpPr>
              <a:spLocks noChangeShapeType="1"/>
            </p:cNvSpPr>
            <p:nvPr/>
          </p:nvSpPr>
          <p:spPr bwMode="auto">
            <a:xfrm>
              <a:off x="6781800" y="1506537"/>
              <a:ext cx="1581150" cy="0"/>
            </a:xfrm>
            <a:prstGeom prst="line">
              <a:avLst/>
            </a:prstGeom>
            <a:noFill/>
            <a:ln w="762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6" name="Line 20"/>
            <p:cNvSpPr>
              <a:spLocks noChangeShapeType="1"/>
            </p:cNvSpPr>
            <p:nvPr/>
          </p:nvSpPr>
          <p:spPr bwMode="auto">
            <a:xfrm>
              <a:off x="13144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7" name="Line 21"/>
            <p:cNvSpPr>
              <a:spLocks noChangeShapeType="1"/>
            </p:cNvSpPr>
            <p:nvPr/>
          </p:nvSpPr>
          <p:spPr bwMode="auto">
            <a:xfrm>
              <a:off x="14668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>
              <a:off x="16192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09" name="Line 23"/>
            <p:cNvSpPr>
              <a:spLocks noChangeShapeType="1"/>
            </p:cNvSpPr>
            <p:nvPr/>
          </p:nvSpPr>
          <p:spPr bwMode="auto">
            <a:xfrm>
              <a:off x="17716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0" name="Line 24"/>
            <p:cNvSpPr>
              <a:spLocks noChangeShapeType="1"/>
            </p:cNvSpPr>
            <p:nvPr/>
          </p:nvSpPr>
          <p:spPr bwMode="auto">
            <a:xfrm>
              <a:off x="19240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0764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>
              <a:off x="22288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>
              <a:off x="23812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4" name="Line 28"/>
            <p:cNvSpPr>
              <a:spLocks noChangeShapeType="1"/>
            </p:cNvSpPr>
            <p:nvPr/>
          </p:nvSpPr>
          <p:spPr bwMode="auto">
            <a:xfrm>
              <a:off x="25336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5" name="Line 29"/>
            <p:cNvSpPr>
              <a:spLocks noChangeShapeType="1"/>
            </p:cNvSpPr>
            <p:nvPr/>
          </p:nvSpPr>
          <p:spPr bwMode="auto">
            <a:xfrm>
              <a:off x="268605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6" name="Line 30"/>
            <p:cNvSpPr>
              <a:spLocks noChangeShapeType="1"/>
            </p:cNvSpPr>
            <p:nvPr/>
          </p:nvSpPr>
          <p:spPr bwMode="auto">
            <a:xfrm>
              <a:off x="2819400" y="152558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7" name="Line 31"/>
            <p:cNvSpPr>
              <a:spLocks noChangeShapeType="1"/>
            </p:cNvSpPr>
            <p:nvPr/>
          </p:nvSpPr>
          <p:spPr bwMode="auto">
            <a:xfrm>
              <a:off x="3038475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8" name="Line 32"/>
            <p:cNvSpPr>
              <a:spLocks noChangeShapeType="1"/>
            </p:cNvSpPr>
            <p:nvPr/>
          </p:nvSpPr>
          <p:spPr bwMode="auto">
            <a:xfrm>
              <a:off x="3219450" y="1516062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>
              <a:off x="3419475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>
              <a:off x="358140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1" name="Line 36"/>
            <p:cNvSpPr>
              <a:spLocks noChangeShapeType="1"/>
            </p:cNvSpPr>
            <p:nvPr/>
          </p:nvSpPr>
          <p:spPr bwMode="auto">
            <a:xfrm>
              <a:off x="37528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>
              <a:off x="39052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>
              <a:off x="40576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4" name="Line 39"/>
            <p:cNvSpPr>
              <a:spLocks noChangeShapeType="1"/>
            </p:cNvSpPr>
            <p:nvPr/>
          </p:nvSpPr>
          <p:spPr bwMode="auto">
            <a:xfrm>
              <a:off x="42100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5" name="Line 40"/>
            <p:cNvSpPr>
              <a:spLocks noChangeShapeType="1"/>
            </p:cNvSpPr>
            <p:nvPr/>
          </p:nvSpPr>
          <p:spPr bwMode="auto">
            <a:xfrm>
              <a:off x="43624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6" name="Line 41"/>
            <p:cNvSpPr>
              <a:spLocks noChangeShapeType="1"/>
            </p:cNvSpPr>
            <p:nvPr/>
          </p:nvSpPr>
          <p:spPr bwMode="auto">
            <a:xfrm>
              <a:off x="45148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7" name="Line 42"/>
            <p:cNvSpPr>
              <a:spLocks noChangeShapeType="1"/>
            </p:cNvSpPr>
            <p:nvPr/>
          </p:nvSpPr>
          <p:spPr bwMode="auto">
            <a:xfrm>
              <a:off x="46672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8" name="Line 43"/>
            <p:cNvSpPr>
              <a:spLocks noChangeShapeType="1"/>
            </p:cNvSpPr>
            <p:nvPr/>
          </p:nvSpPr>
          <p:spPr bwMode="auto">
            <a:xfrm>
              <a:off x="48196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29" name="Line 44"/>
            <p:cNvSpPr>
              <a:spLocks noChangeShapeType="1"/>
            </p:cNvSpPr>
            <p:nvPr/>
          </p:nvSpPr>
          <p:spPr bwMode="auto">
            <a:xfrm>
              <a:off x="49720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0" name="Line 45"/>
            <p:cNvSpPr>
              <a:spLocks noChangeShapeType="1"/>
            </p:cNvSpPr>
            <p:nvPr/>
          </p:nvSpPr>
          <p:spPr bwMode="auto">
            <a:xfrm>
              <a:off x="51244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1" name="Line 48"/>
            <p:cNvSpPr>
              <a:spLocks noChangeShapeType="1"/>
            </p:cNvSpPr>
            <p:nvPr/>
          </p:nvSpPr>
          <p:spPr bwMode="auto">
            <a:xfrm>
              <a:off x="5276850" y="150653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2" name="Line 49"/>
            <p:cNvSpPr>
              <a:spLocks noChangeShapeType="1"/>
            </p:cNvSpPr>
            <p:nvPr/>
          </p:nvSpPr>
          <p:spPr bwMode="auto">
            <a:xfrm>
              <a:off x="5429250" y="150653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3" name="Line 50"/>
            <p:cNvSpPr>
              <a:spLocks noChangeShapeType="1"/>
            </p:cNvSpPr>
            <p:nvPr/>
          </p:nvSpPr>
          <p:spPr bwMode="auto">
            <a:xfrm>
              <a:off x="5581650" y="150653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4" name="Line 51"/>
            <p:cNvSpPr>
              <a:spLocks noChangeShapeType="1"/>
            </p:cNvSpPr>
            <p:nvPr/>
          </p:nvSpPr>
          <p:spPr bwMode="auto">
            <a:xfrm>
              <a:off x="5734050" y="150653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5" name="Line 52"/>
            <p:cNvSpPr>
              <a:spLocks noChangeShapeType="1"/>
            </p:cNvSpPr>
            <p:nvPr/>
          </p:nvSpPr>
          <p:spPr bwMode="auto">
            <a:xfrm>
              <a:off x="5886450" y="150653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6" name="Line 53"/>
            <p:cNvSpPr>
              <a:spLocks noChangeShapeType="1"/>
            </p:cNvSpPr>
            <p:nvPr/>
          </p:nvSpPr>
          <p:spPr bwMode="auto">
            <a:xfrm>
              <a:off x="6038850" y="150653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7" name="Line 54"/>
            <p:cNvSpPr>
              <a:spLocks noChangeShapeType="1"/>
            </p:cNvSpPr>
            <p:nvPr/>
          </p:nvSpPr>
          <p:spPr bwMode="auto">
            <a:xfrm>
              <a:off x="6191250" y="150653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8" name="Line 55"/>
            <p:cNvSpPr>
              <a:spLocks noChangeShapeType="1"/>
            </p:cNvSpPr>
            <p:nvPr/>
          </p:nvSpPr>
          <p:spPr bwMode="auto">
            <a:xfrm>
              <a:off x="6381750" y="152558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39" name="Line 56"/>
            <p:cNvSpPr>
              <a:spLocks noChangeShapeType="1"/>
            </p:cNvSpPr>
            <p:nvPr/>
          </p:nvSpPr>
          <p:spPr bwMode="auto">
            <a:xfrm>
              <a:off x="6515100" y="150653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0" name="Line 57"/>
            <p:cNvSpPr>
              <a:spLocks noChangeShapeType="1"/>
            </p:cNvSpPr>
            <p:nvPr/>
          </p:nvSpPr>
          <p:spPr bwMode="auto">
            <a:xfrm>
              <a:off x="6648450" y="1506537"/>
              <a:ext cx="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1" name="Line 58"/>
            <p:cNvSpPr>
              <a:spLocks noChangeShapeType="1"/>
            </p:cNvSpPr>
            <p:nvPr/>
          </p:nvSpPr>
          <p:spPr bwMode="auto">
            <a:xfrm>
              <a:off x="6819900" y="15065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>
              <a:off x="697230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3" name="Line 62"/>
            <p:cNvSpPr>
              <a:spLocks noChangeShapeType="1"/>
            </p:cNvSpPr>
            <p:nvPr/>
          </p:nvSpPr>
          <p:spPr bwMode="auto">
            <a:xfrm>
              <a:off x="714375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4" name="Line 63"/>
            <p:cNvSpPr>
              <a:spLocks noChangeShapeType="1"/>
            </p:cNvSpPr>
            <p:nvPr/>
          </p:nvSpPr>
          <p:spPr bwMode="auto">
            <a:xfrm>
              <a:off x="731520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5" name="Line 64"/>
            <p:cNvSpPr>
              <a:spLocks noChangeShapeType="1"/>
            </p:cNvSpPr>
            <p:nvPr/>
          </p:nvSpPr>
          <p:spPr bwMode="auto">
            <a:xfrm>
              <a:off x="746760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6" name="Line 65"/>
            <p:cNvSpPr>
              <a:spLocks noChangeShapeType="1"/>
            </p:cNvSpPr>
            <p:nvPr/>
          </p:nvSpPr>
          <p:spPr bwMode="auto">
            <a:xfrm>
              <a:off x="762000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7" name="Line 66"/>
            <p:cNvSpPr>
              <a:spLocks noChangeShapeType="1"/>
            </p:cNvSpPr>
            <p:nvPr/>
          </p:nvSpPr>
          <p:spPr bwMode="auto">
            <a:xfrm>
              <a:off x="777240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8" name="Line 67"/>
            <p:cNvSpPr>
              <a:spLocks noChangeShapeType="1"/>
            </p:cNvSpPr>
            <p:nvPr/>
          </p:nvSpPr>
          <p:spPr bwMode="auto">
            <a:xfrm>
              <a:off x="792480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49" name="Line 68"/>
            <p:cNvSpPr>
              <a:spLocks noChangeShapeType="1"/>
            </p:cNvSpPr>
            <p:nvPr/>
          </p:nvSpPr>
          <p:spPr bwMode="auto">
            <a:xfrm>
              <a:off x="807720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0" name="Line 69"/>
            <p:cNvSpPr>
              <a:spLocks noChangeShapeType="1"/>
            </p:cNvSpPr>
            <p:nvPr/>
          </p:nvSpPr>
          <p:spPr bwMode="auto">
            <a:xfrm>
              <a:off x="822960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1" name="Line 70"/>
            <p:cNvSpPr>
              <a:spLocks noChangeShapeType="1"/>
            </p:cNvSpPr>
            <p:nvPr/>
          </p:nvSpPr>
          <p:spPr bwMode="auto">
            <a:xfrm>
              <a:off x="8362950" y="1544637"/>
              <a:ext cx="0" cy="51435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1400"/>
            </a:p>
          </p:txBody>
        </p:sp>
        <p:sp>
          <p:nvSpPr>
            <p:cNvPr id="152" name="Text Box 75"/>
            <p:cNvSpPr txBox="1">
              <a:spLocks noChangeArrowheads="1"/>
            </p:cNvSpPr>
            <p:nvPr/>
          </p:nvSpPr>
          <p:spPr bwMode="auto">
            <a:xfrm>
              <a:off x="6099175" y="966787"/>
              <a:ext cx="1162135" cy="41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</a:rPr>
                <a:t>Bam H1</a:t>
              </a:r>
            </a:p>
          </p:txBody>
        </p:sp>
        <p:sp>
          <p:nvSpPr>
            <p:cNvPr id="153" name="Text Box 83"/>
            <p:cNvSpPr txBox="1">
              <a:spLocks noChangeArrowheads="1"/>
            </p:cNvSpPr>
            <p:nvPr/>
          </p:nvSpPr>
          <p:spPr bwMode="auto">
            <a:xfrm>
              <a:off x="3584574" y="2224087"/>
              <a:ext cx="2551173" cy="41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Insert (PCR product)</a:t>
              </a:r>
            </a:p>
          </p:txBody>
        </p:sp>
        <p:sp>
          <p:nvSpPr>
            <p:cNvPr id="154" name="Text Box 84"/>
            <p:cNvSpPr txBox="1">
              <a:spLocks noChangeArrowheads="1"/>
            </p:cNvSpPr>
            <p:nvPr/>
          </p:nvSpPr>
          <p:spPr bwMode="auto">
            <a:xfrm>
              <a:off x="1631950" y="2224087"/>
              <a:ext cx="1015043" cy="41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Vector</a:t>
              </a:r>
            </a:p>
          </p:txBody>
        </p:sp>
        <p:sp>
          <p:nvSpPr>
            <p:cNvPr id="155" name="Text Box 85"/>
            <p:cNvSpPr txBox="1">
              <a:spLocks noChangeArrowheads="1"/>
            </p:cNvSpPr>
            <p:nvPr/>
          </p:nvSpPr>
          <p:spPr bwMode="auto">
            <a:xfrm>
              <a:off x="2689225" y="966787"/>
              <a:ext cx="947565" cy="41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hlink"/>
                  </a:solidFill>
                </a:rPr>
                <a:t>Nde 1</a:t>
              </a:r>
            </a:p>
          </p:txBody>
        </p:sp>
        <p:sp>
          <p:nvSpPr>
            <p:cNvPr id="156" name="Text Box 86"/>
            <p:cNvSpPr txBox="1">
              <a:spLocks noChangeArrowheads="1"/>
            </p:cNvSpPr>
            <p:nvPr/>
          </p:nvSpPr>
          <p:spPr bwMode="auto">
            <a:xfrm>
              <a:off x="7318374" y="2166936"/>
              <a:ext cx="1015043" cy="41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Vector</a:t>
              </a:r>
            </a:p>
          </p:txBody>
        </p:sp>
      </p:grpSp>
      <p:sp>
        <p:nvSpPr>
          <p:cNvPr id="90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STEP 3. LIGATION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533400" y="2334683"/>
            <a:ext cx="3486714" cy="2999317"/>
            <a:chOff x="1120777" y="882647"/>
            <a:chExt cx="5794379" cy="4102106"/>
          </a:xfrm>
        </p:grpSpPr>
        <p:sp>
          <p:nvSpPr>
            <p:cNvPr id="158" name="AutoShape 68"/>
            <p:cNvSpPr>
              <a:spLocks noChangeArrowheads="1"/>
            </p:cNvSpPr>
            <p:nvPr/>
          </p:nvSpPr>
          <p:spPr bwMode="auto">
            <a:xfrm rot="711277">
              <a:off x="4983163" y="3684587"/>
              <a:ext cx="339725" cy="609600"/>
            </a:xfrm>
            <a:prstGeom prst="upArrow">
              <a:avLst>
                <a:gd name="adj1" fmla="val 50000"/>
                <a:gd name="adj2" fmla="val 4486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5"/>
            <p:cNvSpPr>
              <a:spLocks noChangeShapeType="1"/>
            </p:cNvSpPr>
            <p:nvPr/>
          </p:nvSpPr>
          <p:spPr bwMode="auto">
            <a:xfrm>
              <a:off x="2743200" y="1516062"/>
              <a:ext cx="290353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" name="Line 6"/>
            <p:cNvSpPr>
              <a:spLocks noChangeShapeType="1"/>
            </p:cNvSpPr>
            <p:nvPr/>
          </p:nvSpPr>
          <p:spPr bwMode="auto">
            <a:xfrm>
              <a:off x="2738438" y="1912937"/>
              <a:ext cx="290353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" name="Line 7"/>
            <p:cNvSpPr>
              <a:spLocks noChangeShapeType="1"/>
            </p:cNvSpPr>
            <p:nvPr/>
          </p:nvSpPr>
          <p:spPr bwMode="auto">
            <a:xfrm>
              <a:off x="28146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" name="Line 8"/>
            <p:cNvSpPr>
              <a:spLocks noChangeShapeType="1"/>
            </p:cNvSpPr>
            <p:nvPr/>
          </p:nvSpPr>
          <p:spPr bwMode="auto">
            <a:xfrm>
              <a:off x="29670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" name="Line 9"/>
            <p:cNvSpPr>
              <a:spLocks noChangeShapeType="1"/>
            </p:cNvSpPr>
            <p:nvPr/>
          </p:nvSpPr>
          <p:spPr bwMode="auto">
            <a:xfrm>
              <a:off x="31194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32718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5" name="Line 11"/>
            <p:cNvSpPr>
              <a:spLocks noChangeShapeType="1"/>
            </p:cNvSpPr>
            <p:nvPr/>
          </p:nvSpPr>
          <p:spPr bwMode="auto">
            <a:xfrm>
              <a:off x="34242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" name="Line 12"/>
            <p:cNvSpPr>
              <a:spLocks noChangeShapeType="1"/>
            </p:cNvSpPr>
            <p:nvPr/>
          </p:nvSpPr>
          <p:spPr bwMode="auto">
            <a:xfrm>
              <a:off x="35766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" name="Line 13"/>
            <p:cNvSpPr>
              <a:spLocks noChangeShapeType="1"/>
            </p:cNvSpPr>
            <p:nvPr/>
          </p:nvSpPr>
          <p:spPr bwMode="auto">
            <a:xfrm>
              <a:off x="37290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" name="Line 14"/>
            <p:cNvSpPr>
              <a:spLocks noChangeShapeType="1"/>
            </p:cNvSpPr>
            <p:nvPr/>
          </p:nvSpPr>
          <p:spPr bwMode="auto">
            <a:xfrm>
              <a:off x="38814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9" name="Line 15"/>
            <p:cNvSpPr>
              <a:spLocks noChangeShapeType="1"/>
            </p:cNvSpPr>
            <p:nvPr/>
          </p:nvSpPr>
          <p:spPr bwMode="auto">
            <a:xfrm>
              <a:off x="40338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" name="Line 16"/>
            <p:cNvSpPr>
              <a:spLocks noChangeShapeType="1"/>
            </p:cNvSpPr>
            <p:nvPr/>
          </p:nvSpPr>
          <p:spPr bwMode="auto">
            <a:xfrm>
              <a:off x="41862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" name="Line 17"/>
            <p:cNvSpPr>
              <a:spLocks noChangeShapeType="1"/>
            </p:cNvSpPr>
            <p:nvPr/>
          </p:nvSpPr>
          <p:spPr bwMode="auto">
            <a:xfrm>
              <a:off x="43386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" name="Line 18"/>
            <p:cNvSpPr>
              <a:spLocks noChangeShapeType="1"/>
            </p:cNvSpPr>
            <p:nvPr/>
          </p:nvSpPr>
          <p:spPr bwMode="auto">
            <a:xfrm>
              <a:off x="44910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3" name="Line 19"/>
            <p:cNvSpPr>
              <a:spLocks noChangeShapeType="1"/>
            </p:cNvSpPr>
            <p:nvPr/>
          </p:nvSpPr>
          <p:spPr bwMode="auto">
            <a:xfrm>
              <a:off x="46434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" name="Line 20"/>
            <p:cNvSpPr>
              <a:spLocks noChangeShapeType="1"/>
            </p:cNvSpPr>
            <p:nvPr/>
          </p:nvSpPr>
          <p:spPr bwMode="auto">
            <a:xfrm>
              <a:off x="47958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" name="Line 21"/>
            <p:cNvSpPr>
              <a:spLocks noChangeShapeType="1"/>
            </p:cNvSpPr>
            <p:nvPr/>
          </p:nvSpPr>
          <p:spPr bwMode="auto">
            <a:xfrm>
              <a:off x="49482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" name="Line 22"/>
            <p:cNvSpPr>
              <a:spLocks noChangeShapeType="1"/>
            </p:cNvSpPr>
            <p:nvPr/>
          </p:nvSpPr>
          <p:spPr bwMode="auto">
            <a:xfrm>
              <a:off x="51006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" name="Line 23"/>
            <p:cNvSpPr>
              <a:spLocks noChangeShapeType="1"/>
            </p:cNvSpPr>
            <p:nvPr/>
          </p:nvSpPr>
          <p:spPr bwMode="auto">
            <a:xfrm>
              <a:off x="52530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8" name="Line 24"/>
            <p:cNvSpPr>
              <a:spLocks noChangeShapeType="1"/>
            </p:cNvSpPr>
            <p:nvPr/>
          </p:nvSpPr>
          <p:spPr bwMode="auto">
            <a:xfrm>
              <a:off x="54054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" name="Line 25"/>
            <p:cNvSpPr>
              <a:spLocks noChangeShapeType="1"/>
            </p:cNvSpPr>
            <p:nvPr/>
          </p:nvSpPr>
          <p:spPr bwMode="auto">
            <a:xfrm>
              <a:off x="5557838" y="1516062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0" name="Line 29"/>
            <p:cNvSpPr>
              <a:spLocks noChangeShapeType="1"/>
            </p:cNvSpPr>
            <p:nvPr/>
          </p:nvSpPr>
          <p:spPr bwMode="auto">
            <a:xfrm flipH="1">
              <a:off x="2384425" y="1909762"/>
              <a:ext cx="358775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" name="Line 30"/>
            <p:cNvSpPr>
              <a:spLocks noChangeShapeType="1"/>
            </p:cNvSpPr>
            <p:nvPr/>
          </p:nvSpPr>
          <p:spPr bwMode="auto">
            <a:xfrm flipH="1">
              <a:off x="5637213" y="1512887"/>
              <a:ext cx="358775" cy="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2" name="Group 36"/>
            <p:cNvGrpSpPr>
              <a:grpSpLocks/>
            </p:cNvGrpSpPr>
            <p:nvPr/>
          </p:nvGrpSpPr>
          <p:grpSpPr bwMode="auto">
            <a:xfrm>
              <a:off x="5932493" y="882647"/>
              <a:ext cx="982663" cy="749301"/>
              <a:chOff x="3737" y="1397"/>
              <a:chExt cx="619" cy="472"/>
            </a:xfrm>
          </p:grpSpPr>
          <p:sp>
            <p:nvSpPr>
              <p:cNvPr id="203" name="Line 31"/>
              <p:cNvSpPr>
                <a:spLocks noChangeShapeType="1"/>
              </p:cNvSpPr>
              <p:nvPr/>
            </p:nvSpPr>
            <p:spPr bwMode="auto">
              <a:xfrm rot="-3037294" flipH="1" flipV="1">
                <a:off x="3866" y="1649"/>
                <a:ext cx="215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4" name="Text Box 32"/>
              <p:cNvSpPr txBox="1">
                <a:spLocks noChangeArrowheads="1"/>
              </p:cNvSpPr>
              <p:nvPr/>
            </p:nvSpPr>
            <p:spPr bwMode="auto">
              <a:xfrm>
                <a:off x="3737" y="1397"/>
                <a:ext cx="61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Bam H1</a:t>
                </a:r>
              </a:p>
            </p:txBody>
          </p:sp>
        </p:grpSp>
        <p:grpSp>
          <p:nvGrpSpPr>
            <p:cNvPr id="183" name="Group 35"/>
            <p:cNvGrpSpPr>
              <a:grpSpLocks/>
            </p:cNvGrpSpPr>
            <p:nvPr/>
          </p:nvGrpSpPr>
          <p:grpSpPr bwMode="auto">
            <a:xfrm>
              <a:off x="1120777" y="1144593"/>
              <a:ext cx="1168402" cy="688976"/>
              <a:chOff x="706" y="1562"/>
              <a:chExt cx="736" cy="434"/>
            </a:xfrm>
          </p:grpSpPr>
          <p:sp>
            <p:nvSpPr>
              <p:cNvPr id="201" name="Line 33"/>
              <p:cNvSpPr>
                <a:spLocks noChangeShapeType="1"/>
              </p:cNvSpPr>
              <p:nvPr/>
            </p:nvSpPr>
            <p:spPr bwMode="auto">
              <a:xfrm rot="-12038602" flipH="1" flipV="1">
                <a:off x="1227" y="1770"/>
                <a:ext cx="215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2" name="Text Box 34"/>
              <p:cNvSpPr txBox="1">
                <a:spLocks noChangeArrowheads="1"/>
              </p:cNvSpPr>
              <p:nvPr/>
            </p:nvSpPr>
            <p:spPr bwMode="auto">
              <a:xfrm>
                <a:off x="706" y="1562"/>
                <a:ext cx="4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 err="1"/>
                  <a:t>Nde</a:t>
                </a:r>
                <a:r>
                  <a:rPr lang="en-US" sz="1800" dirty="0"/>
                  <a:t> 1</a:t>
                </a:r>
              </a:p>
            </p:txBody>
          </p:sp>
        </p:grpSp>
        <p:grpSp>
          <p:nvGrpSpPr>
            <p:cNvPr id="184" name="Group 70"/>
            <p:cNvGrpSpPr>
              <a:grpSpLocks/>
            </p:cNvGrpSpPr>
            <p:nvPr/>
          </p:nvGrpSpPr>
          <p:grpSpPr bwMode="auto">
            <a:xfrm>
              <a:off x="1393825" y="2495552"/>
              <a:ext cx="3932239" cy="2489201"/>
              <a:chOff x="878" y="2413"/>
              <a:chExt cx="2477" cy="1568"/>
            </a:xfrm>
          </p:grpSpPr>
          <p:grpSp>
            <p:nvGrpSpPr>
              <p:cNvPr id="186" name="Group 62"/>
              <p:cNvGrpSpPr>
                <a:grpSpLocks/>
              </p:cNvGrpSpPr>
              <p:nvPr/>
            </p:nvGrpSpPr>
            <p:grpSpPr bwMode="auto">
              <a:xfrm>
                <a:off x="878" y="2413"/>
                <a:ext cx="2411" cy="1568"/>
                <a:chOff x="878" y="2413"/>
                <a:chExt cx="2411" cy="1568"/>
              </a:xfrm>
            </p:grpSpPr>
            <p:grpSp>
              <p:nvGrpSpPr>
                <p:cNvPr id="190" name="Group 54"/>
                <p:cNvGrpSpPr>
                  <a:grpSpLocks/>
                </p:cNvGrpSpPr>
                <p:nvPr/>
              </p:nvGrpSpPr>
              <p:grpSpPr bwMode="auto">
                <a:xfrm>
                  <a:off x="878" y="2925"/>
                  <a:ext cx="828" cy="344"/>
                  <a:chOff x="878" y="2925"/>
                  <a:chExt cx="828" cy="344"/>
                </a:xfrm>
              </p:grpSpPr>
              <p:sp>
                <p:nvSpPr>
                  <p:cNvPr id="197" name="Freeform 44"/>
                  <p:cNvSpPr>
                    <a:spLocks/>
                  </p:cNvSpPr>
                  <p:nvPr/>
                </p:nvSpPr>
                <p:spPr bwMode="auto">
                  <a:xfrm>
                    <a:off x="1649" y="2925"/>
                    <a:ext cx="57" cy="169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0" y="169"/>
                      </a:cxn>
                    </a:cxnLst>
                    <a:rect l="0" t="0" r="r" b="b"/>
                    <a:pathLst>
                      <a:path w="57" h="169">
                        <a:moveTo>
                          <a:pt x="57" y="0"/>
                        </a:moveTo>
                        <a:cubicBezTo>
                          <a:pt x="32" y="70"/>
                          <a:pt x="7" y="141"/>
                          <a:pt x="0" y="169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00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8" y="3038"/>
                    <a:ext cx="492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 dirty="0" err="1"/>
                      <a:t>Nde</a:t>
                    </a:r>
                    <a:r>
                      <a:rPr lang="en-US" sz="1800" dirty="0"/>
                      <a:t> 1</a:t>
                    </a:r>
                  </a:p>
                </p:txBody>
              </p:sp>
            </p:grpSp>
            <p:grpSp>
              <p:nvGrpSpPr>
                <p:cNvPr id="191" name="Group 53"/>
                <p:cNvGrpSpPr>
                  <a:grpSpLocks/>
                </p:cNvGrpSpPr>
                <p:nvPr/>
              </p:nvGrpSpPr>
              <p:grpSpPr bwMode="auto">
                <a:xfrm>
                  <a:off x="1014" y="3671"/>
                  <a:ext cx="940" cy="310"/>
                  <a:chOff x="1014" y="3671"/>
                  <a:chExt cx="940" cy="310"/>
                </a:xfrm>
              </p:grpSpPr>
              <p:sp>
                <p:nvSpPr>
                  <p:cNvPr id="193" name="Freeform 45"/>
                  <p:cNvSpPr>
                    <a:spLocks/>
                  </p:cNvSpPr>
                  <p:nvPr/>
                </p:nvSpPr>
                <p:spPr bwMode="auto">
                  <a:xfrm>
                    <a:off x="1830" y="3671"/>
                    <a:ext cx="124" cy="124"/>
                  </a:xfrm>
                  <a:custGeom>
                    <a:avLst/>
                    <a:gdLst/>
                    <a:ahLst/>
                    <a:cxnLst>
                      <a:cxn ang="0">
                        <a:pos x="124" y="124"/>
                      </a:cxn>
                      <a:cxn ang="0">
                        <a:pos x="56" y="6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24" h="124">
                        <a:moveTo>
                          <a:pt x="124" y="124"/>
                        </a:moveTo>
                        <a:cubicBezTo>
                          <a:pt x="100" y="106"/>
                          <a:pt x="77" y="89"/>
                          <a:pt x="56" y="68"/>
                        </a:cubicBezTo>
                        <a:cubicBezTo>
                          <a:pt x="35" y="47"/>
                          <a:pt x="17" y="23"/>
                          <a:pt x="0" y="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folHlink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9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750"/>
                    <a:ext cx="619" cy="2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800"/>
                      <a:t>Bam H1</a:t>
                    </a:r>
                  </a:p>
                </p:txBody>
              </p:sp>
            </p:grpSp>
            <p:sp>
              <p:nvSpPr>
                <p:cNvPr id="192" name="Freeform 61"/>
                <p:cNvSpPr>
                  <a:spLocks/>
                </p:cNvSpPr>
                <p:nvPr/>
              </p:nvSpPr>
              <p:spPr bwMode="auto">
                <a:xfrm>
                  <a:off x="1683" y="2413"/>
                  <a:ext cx="1606" cy="1554"/>
                </a:xfrm>
                <a:custGeom>
                  <a:avLst/>
                  <a:gdLst/>
                  <a:ahLst/>
                  <a:cxnLst>
                    <a:cxn ang="0">
                      <a:pos x="0" y="569"/>
                    </a:cxn>
                    <a:cxn ang="0">
                      <a:pos x="56" y="411"/>
                    </a:cxn>
                    <a:cxn ang="0">
                      <a:pos x="158" y="275"/>
                    </a:cxn>
                    <a:cxn ang="0">
                      <a:pos x="327" y="140"/>
                    </a:cxn>
                    <a:cxn ang="0">
                      <a:pos x="497" y="49"/>
                    </a:cxn>
                    <a:cxn ang="0">
                      <a:pos x="745" y="4"/>
                    </a:cxn>
                    <a:cxn ang="0">
                      <a:pos x="949" y="27"/>
                    </a:cxn>
                    <a:cxn ang="0">
                      <a:pos x="1152" y="83"/>
                    </a:cxn>
                    <a:cxn ang="0">
                      <a:pos x="1299" y="174"/>
                    </a:cxn>
                    <a:cxn ang="0">
                      <a:pos x="1400" y="275"/>
                    </a:cxn>
                    <a:cxn ang="0">
                      <a:pos x="1502" y="400"/>
                    </a:cxn>
                    <a:cxn ang="0">
                      <a:pos x="1570" y="546"/>
                    </a:cxn>
                    <a:cxn ang="0">
                      <a:pos x="1604" y="727"/>
                    </a:cxn>
                    <a:cxn ang="0">
                      <a:pos x="1581" y="964"/>
                    </a:cxn>
                    <a:cxn ang="0">
                      <a:pos x="1479" y="1179"/>
                    </a:cxn>
                    <a:cxn ang="0">
                      <a:pos x="1333" y="1348"/>
                    </a:cxn>
                    <a:cxn ang="0">
                      <a:pos x="1163" y="1461"/>
                    </a:cxn>
                    <a:cxn ang="0">
                      <a:pos x="994" y="1518"/>
                    </a:cxn>
                    <a:cxn ang="0">
                      <a:pos x="779" y="1552"/>
                    </a:cxn>
                    <a:cxn ang="0">
                      <a:pos x="576" y="1506"/>
                    </a:cxn>
                    <a:cxn ang="0">
                      <a:pos x="463" y="1472"/>
                    </a:cxn>
                    <a:cxn ang="0">
                      <a:pos x="305" y="1393"/>
                    </a:cxn>
                    <a:cxn ang="0">
                      <a:pos x="248" y="1360"/>
                    </a:cxn>
                  </a:cxnLst>
                  <a:rect l="0" t="0" r="r" b="b"/>
                  <a:pathLst>
                    <a:path w="1606" h="1554">
                      <a:moveTo>
                        <a:pt x="0" y="569"/>
                      </a:moveTo>
                      <a:cubicBezTo>
                        <a:pt x="15" y="514"/>
                        <a:pt x="30" y="460"/>
                        <a:pt x="56" y="411"/>
                      </a:cubicBezTo>
                      <a:cubicBezTo>
                        <a:pt x="82" y="362"/>
                        <a:pt x="113" y="320"/>
                        <a:pt x="158" y="275"/>
                      </a:cubicBezTo>
                      <a:cubicBezTo>
                        <a:pt x="203" y="230"/>
                        <a:pt x="271" y="178"/>
                        <a:pt x="327" y="140"/>
                      </a:cubicBezTo>
                      <a:cubicBezTo>
                        <a:pt x="383" y="102"/>
                        <a:pt x="427" y="72"/>
                        <a:pt x="497" y="49"/>
                      </a:cubicBezTo>
                      <a:cubicBezTo>
                        <a:pt x="567" y="26"/>
                        <a:pt x="670" y="8"/>
                        <a:pt x="745" y="4"/>
                      </a:cubicBezTo>
                      <a:cubicBezTo>
                        <a:pt x="820" y="0"/>
                        <a:pt x="881" y="14"/>
                        <a:pt x="949" y="27"/>
                      </a:cubicBezTo>
                      <a:cubicBezTo>
                        <a:pt x="1017" y="40"/>
                        <a:pt x="1094" y="59"/>
                        <a:pt x="1152" y="83"/>
                      </a:cubicBezTo>
                      <a:cubicBezTo>
                        <a:pt x="1210" y="107"/>
                        <a:pt x="1258" y="142"/>
                        <a:pt x="1299" y="174"/>
                      </a:cubicBezTo>
                      <a:cubicBezTo>
                        <a:pt x="1340" y="206"/>
                        <a:pt x="1366" y="237"/>
                        <a:pt x="1400" y="275"/>
                      </a:cubicBezTo>
                      <a:cubicBezTo>
                        <a:pt x="1434" y="313"/>
                        <a:pt x="1474" y="355"/>
                        <a:pt x="1502" y="400"/>
                      </a:cubicBezTo>
                      <a:cubicBezTo>
                        <a:pt x="1530" y="445"/>
                        <a:pt x="1553" y="492"/>
                        <a:pt x="1570" y="546"/>
                      </a:cubicBezTo>
                      <a:cubicBezTo>
                        <a:pt x="1587" y="600"/>
                        <a:pt x="1602" y="657"/>
                        <a:pt x="1604" y="727"/>
                      </a:cubicBezTo>
                      <a:cubicBezTo>
                        <a:pt x="1606" y="797"/>
                        <a:pt x="1602" y="889"/>
                        <a:pt x="1581" y="964"/>
                      </a:cubicBezTo>
                      <a:cubicBezTo>
                        <a:pt x="1560" y="1039"/>
                        <a:pt x="1520" y="1115"/>
                        <a:pt x="1479" y="1179"/>
                      </a:cubicBezTo>
                      <a:cubicBezTo>
                        <a:pt x="1438" y="1243"/>
                        <a:pt x="1386" y="1301"/>
                        <a:pt x="1333" y="1348"/>
                      </a:cubicBezTo>
                      <a:cubicBezTo>
                        <a:pt x="1280" y="1395"/>
                        <a:pt x="1219" y="1433"/>
                        <a:pt x="1163" y="1461"/>
                      </a:cubicBezTo>
                      <a:cubicBezTo>
                        <a:pt x="1107" y="1489"/>
                        <a:pt x="1058" y="1503"/>
                        <a:pt x="994" y="1518"/>
                      </a:cubicBezTo>
                      <a:cubicBezTo>
                        <a:pt x="930" y="1533"/>
                        <a:pt x="849" y="1554"/>
                        <a:pt x="779" y="1552"/>
                      </a:cubicBezTo>
                      <a:cubicBezTo>
                        <a:pt x="709" y="1550"/>
                        <a:pt x="629" y="1519"/>
                        <a:pt x="576" y="1506"/>
                      </a:cubicBezTo>
                      <a:cubicBezTo>
                        <a:pt x="523" y="1493"/>
                        <a:pt x="508" y="1491"/>
                        <a:pt x="463" y="1472"/>
                      </a:cubicBezTo>
                      <a:cubicBezTo>
                        <a:pt x="418" y="1453"/>
                        <a:pt x="341" y="1412"/>
                        <a:pt x="305" y="1393"/>
                      </a:cubicBezTo>
                      <a:cubicBezTo>
                        <a:pt x="269" y="1374"/>
                        <a:pt x="259" y="1368"/>
                        <a:pt x="248" y="1360"/>
                      </a:cubicBezTo>
                    </a:path>
                  </a:pathLst>
                </a:custGeom>
                <a:noFill/>
                <a:ln w="762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87" name="AutoShape 65"/>
              <p:cNvSpPr>
                <a:spLocks noChangeArrowheads="1"/>
              </p:cNvSpPr>
              <p:nvPr/>
            </p:nvSpPr>
            <p:spPr bwMode="auto">
              <a:xfrm rot="711277">
                <a:off x="3141" y="3150"/>
                <a:ext cx="214" cy="384"/>
              </a:xfrm>
              <a:prstGeom prst="upArrow">
                <a:avLst>
                  <a:gd name="adj1" fmla="val 50000"/>
                  <a:gd name="adj2" fmla="val 4486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5" name="Right Arrow 204"/>
          <p:cNvSpPr/>
          <p:nvPr/>
        </p:nvSpPr>
        <p:spPr>
          <a:xfrm>
            <a:off x="3352800" y="4267200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latin typeface="Comic Sans MS" pitchFamily="66" charset="0"/>
              </a:rPr>
              <a:t>STEP 4. </a:t>
            </a:r>
            <a:r>
              <a:rPr lang="en-ZA" sz="3600" b="1" dirty="0" smtClean="0">
                <a:latin typeface="Comic Sans MS" pitchFamily="66" charset="0"/>
              </a:rPr>
              <a:t>TRANSFORMATION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55738"/>
            <a:ext cx="7950200" cy="4868862"/>
          </a:xfrm>
        </p:spPr>
        <p:txBody>
          <a:bodyPr>
            <a:normAutofit/>
          </a:bodyPr>
          <a:lstStyle/>
          <a:p>
            <a:r>
              <a:rPr lang="en-ZA" sz="2400" b="1" dirty="0">
                <a:latin typeface="Comic Sans MS" pitchFamily="66" charset="0"/>
              </a:rPr>
              <a:t>The process of transferring exogenous DNA into cells is call </a:t>
            </a:r>
            <a:r>
              <a:rPr lang="en-ZA" sz="2400" b="1" dirty="0">
                <a:solidFill>
                  <a:srgbClr val="FF3300"/>
                </a:solidFill>
                <a:latin typeface="Comic Sans MS" pitchFamily="66" charset="0"/>
              </a:rPr>
              <a:t>“transformation</a:t>
            </a:r>
            <a:r>
              <a:rPr lang="en-ZA" sz="2400" b="1" dirty="0">
                <a:latin typeface="Comic Sans MS" pitchFamily="66" charset="0"/>
              </a:rPr>
              <a:t>” </a:t>
            </a:r>
            <a:endParaRPr lang="en-ZA" sz="2400" b="1" dirty="0" smtClean="0">
              <a:latin typeface="Comic Sans MS" pitchFamily="66" charset="0"/>
            </a:endParaRPr>
          </a:p>
          <a:p>
            <a:endParaRPr lang="en-ZA" sz="2400" b="1" dirty="0">
              <a:latin typeface="Comic Sans MS" pitchFamily="66" charset="0"/>
            </a:endParaRPr>
          </a:p>
          <a:p>
            <a:r>
              <a:rPr lang="en-ZA" sz="2400" b="1" dirty="0">
                <a:latin typeface="Comic Sans MS" pitchFamily="66" charset="0"/>
              </a:rPr>
              <a:t>There are basically two general </a:t>
            </a:r>
            <a:r>
              <a:rPr lang="en-ZA" sz="2400" b="1" dirty="0" smtClean="0">
                <a:latin typeface="Comic Sans MS" pitchFamily="66" charset="0"/>
              </a:rPr>
              <a:t>methods:</a:t>
            </a:r>
          </a:p>
          <a:p>
            <a:pPr lvl="2"/>
            <a:r>
              <a:rPr lang="en-ZA" b="1" dirty="0" smtClean="0">
                <a:latin typeface="Comic Sans MS" pitchFamily="66" charset="0"/>
              </a:rPr>
              <a:t>chemical </a:t>
            </a:r>
            <a:r>
              <a:rPr lang="en-ZA" b="1" dirty="0">
                <a:latin typeface="Comic Sans MS" pitchFamily="66" charset="0"/>
              </a:rPr>
              <a:t>method utilizing CaCl2 </a:t>
            </a:r>
            <a:endParaRPr lang="en-ZA" b="1" dirty="0" smtClean="0">
              <a:latin typeface="Comic Sans MS" pitchFamily="66" charset="0"/>
            </a:endParaRPr>
          </a:p>
          <a:p>
            <a:pPr lvl="2"/>
            <a:r>
              <a:rPr lang="en-ZA" b="1" dirty="0" err="1" smtClean="0">
                <a:latin typeface="Comic Sans MS" pitchFamily="66" charset="0"/>
              </a:rPr>
              <a:t>electroporation</a:t>
            </a:r>
            <a:endParaRPr lang="en-GB" b="1" dirty="0">
              <a:latin typeface="Comic Sans MS" pitchFamily="66" charset="0"/>
            </a:endParaRPr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838200" y="4092575"/>
            <a:ext cx="6629400" cy="2536825"/>
            <a:chOff x="5774" y="1874421"/>
            <a:chExt cx="8357177" cy="4053533"/>
          </a:xfrm>
        </p:grpSpPr>
        <p:sp>
          <p:nvSpPr>
            <p:cNvPr id="5" name="Line 57"/>
            <p:cNvSpPr>
              <a:spLocks noChangeShapeType="1"/>
            </p:cNvSpPr>
            <p:nvPr/>
          </p:nvSpPr>
          <p:spPr bwMode="auto">
            <a:xfrm flipH="1" flipV="1">
              <a:off x="6866949" y="5198646"/>
              <a:ext cx="160383" cy="333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8"/>
            <p:cNvSpPr>
              <a:spLocks noChangeShapeType="1"/>
            </p:cNvSpPr>
            <p:nvPr/>
          </p:nvSpPr>
          <p:spPr bwMode="auto">
            <a:xfrm flipH="1" flipV="1">
              <a:off x="6521451" y="5133558"/>
              <a:ext cx="505882" cy="39846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9"/>
            <p:cNvSpPr txBox="1">
              <a:spLocks noChangeArrowheads="1"/>
            </p:cNvSpPr>
            <p:nvPr/>
          </p:nvSpPr>
          <p:spPr bwMode="auto">
            <a:xfrm>
              <a:off x="6154059" y="5527786"/>
              <a:ext cx="1723799" cy="40016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u="sng">
                  <a:solidFill>
                    <a:srgbClr val="4E0468"/>
                  </a:solidFill>
                  <a:latin typeface="Arial Black" pitchFamily="34" charset="0"/>
                </a:rPr>
                <a:t>*plasmids*</a:t>
              </a:r>
              <a:endParaRPr lang="en-US" sz="2000" b="1" u="sng">
                <a:solidFill>
                  <a:srgbClr val="4E0468"/>
                </a:solidFill>
              </a:endParaRPr>
            </a:p>
          </p:txBody>
        </p:sp>
        <p:sp>
          <p:nvSpPr>
            <p:cNvPr id="8" name="Line 60"/>
            <p:cNvSpPr>
              <a:spLocks noChangeShapeType="1"/>
            </p:cNvSpPr>
            <p:nvPr/>
          </p:nvSpPr>
          <p:spPr bwMode="auto">
            <a:xfrm flipV="1">
              <a:off x="7027333" y="4977983"/>
              <a:ext cx="306124" cy="55403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61"/>
            <p:cNvSpPr txBox="1">
              <a:spLocks noChangeArrowheads="1"/>
            </p:cNvSpPr>
            <p:nvPr/>
          </p:nvSpPr>
          <p:spPr bwMode="auto">
            <a:xfrm>
              <a:off x="5774" y="3431758"/>
              <a:ext cx="2724725" cy="162290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Arial Black" pitchFamily="34" charset="0"/>
                </a:rPr>
                <a:t>Bacterial </a:t>
              </a:r>
            </a:p>
            <a:p>
              <a:r>
                <a:rPr lang="en-US" sz="2000" b="1" dirty="0">
                  <a:solidFill>
                    <a:srgbClr val="4E0468"/>
                  </a:solidFill>
                  <a:latin typeface="Arial Black" pitchFamily="34" charset="0"/>
                </a:rPr>
                <a:t>chromosomal</a:t>
              </a:r>
              <a:r>
                <a:rPr lang="en-US" sz="2000" b="1" u="sng" dirty="0">
                  <a:solidFill>
                    <a:srgbClr val="4E0468"/>
                  </a:solidFill>
                  <a:latin typeface="Arial Black" pitchFamily="34" charset="0"/>
                </a:rPr>
                <a:t> </a:t>
              </a:r>
              <a:r>
                <a:rPr lang="en-US" sz="2000" b="1" dirty="0">
                  <a:latin typeface="Arial Black" pitchFamily="34" charset="0"/>
                </a:rPr>
                <a:t>DNA</a:t>
              </a:r>
            </a:p>
          </p:txBody>
        </p:sp>
        <p:sp>
          <p:nvSpPr>
            <p:cNvPr id="10" name="Line 62"/>
            <p:cNvSpPr>
              <a:spLocks noChangeShapeType="1"/>
            </p:cNvSpPr>
            <p:nvPr/>
          </p:nvSpPr>
          <p:spPr bwMode="auto">
            <a:xfrm>
              <a:off x="2147888" y="3682583"/>
              <a:ext cx="990600" cy="228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3"/>
            <p:cNvSpPr txBox="1">
              <a:spLocks noChangeArrowheads="1"/>
            </p:cNvSpPr>
            <p:nvPr/>
          </p:nvSpPr>
          <p:spPr bwMode="auto">
            <a:xfrm>
              <a:off x="4370388" y="1874421"/>
              <a:ext cx="2298125" cy="40011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Arial Black" pitchFamily="34" charset="0"/>
                </a:rPr>
                <a:t>Cell membrane</a:t>
              </a:r>
            </a:p>
          </p:txBody>
        </p:sp>
        <p:sp>
          <p:nvSpPr>
            <p:cNvPr id="12" name="Oval 105"/>
            <p:cNvSpPr>
              <a:spLocks noChangeArrowheads="1"/>
            </p:cNvSpPr>
            <p:nvPr/>
          </p:nvSpPr>
          <p:spPr bwMode="auto">
            <a:xfrm>
              <a:off x="3168651" y="2898358"/>
              <a:ext cx="4283075" cy="222885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rbel" pitchFamily="34" charset="0"/>
              </a:endParaRPr>
            </a:p>
          </p:txBody>
        </p:sp>
        <p:sp>
          <p:nvSpPr>
            <p:cNvPr id="13" name="Freeform 106"/>
            <p:cNvSpPr>
              <a:spLocks/>
            </p:cNvSpPr>
            <p:nvPr/>
          </p:nvSpPr>
          <p:spPr bwMode="auto">
            <a:xfrm>
              <a:off x="3146426" y="3180933"/>
              <a:ext cx="1863725" cy="1520825"/>
            </a:xfrm>
            <a:custGeom>
              <a:avLst/>
              <a:gdLst>
                <a:gd name="T0" fmla="*/ 2147483647 w 881"/>
                <a:gd name="T1" fmla="*/ 2147483647 h 719"/>
                <a:gd name="T2" fmla="*/ 2147483647 w 881"/>
                <a:gd name="T3" fmla="*/ 2147483647 h 719"/>
                <a:gd name="T4" fmla="*/ 2147483647 w 881"/>
                <a:gd name="T5" fmla="*/ 2147483647 h 719"/>
                <a:gd name="T6" fmla="*/ 2147483647 w 881"/>
                <a:gd name="T7" fmla="*/ 2147483647 h 719"/>
                <a:gd name="T8" fmla="*/ 2147483647 w 881"/>
                <a:gd name="T9" fmla="*/ 2147483647 h 719"/>
                <a:gd name="T10" fmla="*/ 2147483647 w 881"/>
                <a:gd name="T11" fmla="*/ 2147483647 h 719"/>
                <a:gd name="T12" fmla="*/ 2147483647 w 881"/>
                <a:gd name="T13" fmla="*/ 2147483647 h 719"/>
                <a:gd name="T14" fmla="*/ 2147483647 w 881"/>
                <a:gd name="T15" fmla="*/ 2147483647 h 719"/>
                <a:gd name="T16" fmla="*/ 2147483647 w 881"/>
                <a:gd name="T17" fmla="*/ 2147483647 h 719"/>
                <a:gd name="T18" fmla="*/ 2147483647 w 881"/>
                <a:gd name="T19" fmla="*/ 2147483647 h 719"/>
                <a:gd name="T20" fmla="*/ 2147483647 w 881"/>
                <a:gd name="T21" fmla="*/ 2147483647 h 719"/>
                <a:gd name="T22" fmla="*/ 2147483647 w 881"/>
                <a:gd name="T23" fmla="*/ 2147483647 h 719"/>
                <a:gd name="T24" fmla="*/ 2147483647 w 881"/>
                <a:gd name="T25" fmla="*/ 2147483647 h 719"/>
                <a:gd name="T26" fmla="*/ 2147483647 w 881"/>
                <a:gd name="T27" fmla="*/ 2147483647 h 719"/>
                <a:gd name="T28" fmla="*/ 2147483647 w 881"/>
                <a:gd name="T29" fmla="*/ 2147483647 h 719"/>
                <a:gd name="T30" fmla="*/ 2147483647 w 881"/>
                <a:gd name="T31" fmla="*/ 2147483647 h 719"/>
                <a:gd name="T32" fmla="*/ 2147483647 w 881"/>
                <a:gd name="T33" fmla="*/ 2147483647 h 719"/>
                <a:gd name="T34" fmla="*/ 2147483647 w 881"/>
                <a:gd name="T35" fmla="*/ 2147483647 h 719"/>
                <a:gd name="T36" fmla="*/ 2147483647 w 881"/>
                <a:gd name="T37" fmla="*/ 2147483647 h 719"/>
                <a:gd name="T38" fmla="*/ 2147483647 w 881"/>
                <a:gd name="T39" fmla="*/ 2147483647 h 719"/>
                <a:gd name="T40" fmla="*/ 2147483647 w 881"/>
                <a:gd name="T41" fmla="*/ 2147483647 h 719"/>
                <a:gd name="T42" fmla="*/ 2147483647 w 881"/>
                <a:gd name="T43" fmla="*/ 2147483647 h 719"/>
                <a:gd name="T44" fmla="*/ 2147483647 w 881"/>
                <a:gd name="T45" fmla="*/ 2147483647 h 719"/>
                <a:gd name="T46" fmla="*/ 2147483647 w 881"/>
                <a:gd name="T47" fmla="*/ 2147483647 h 719"/>
                <a:gd name="T48" fmla="*/ 2147483647 w 881"/>
                <a:gd name="T49" fmla="*/ 2147483647 h 719"/>
                <a:gd name="T50" fmla="*/ 2147483647 w 881"/>
                <a:gd name="T51" fmla="*/ 2147483647 h 719"/>
                <a:gd name="T52" fmla="*/ 2147483647 w 881"/>
                <a:gd name="T53" fmla="*/ 2147483647 h 719"/>
                <a:gd name="T54" fmla="*/ 2147483647 w 881"/>
                <a:gd name="T55" fmla="*/ 2147483647 h 719"/>
                <a:gd name="T56" fmla="*/ 2147483647 w 881"/>
                <a:gd name="T57" fmla="*/ 2147483647 h 719"/>
                <a:gd name="T58" fmla="*/ 2147483647 w 881"/>
                <a:gd name="T59" fmla="*/ 2147483647 h 719"/>
                <a:gd name="T60" fmla="*/ 2147483647 w 881"/>
                <a:gd name="T61" fmla="*/ 2147483647 h 719"/>
                <a:gd name="T62" fmla="*/ 2147483647 w 881"/>
                <a:gd name="T63" fmla="*/ 2147483647 h 719"/>
                <a:gd name="T64" fmla="*/ 2147483647 w 881"/>
                <a:gd name="T65" fmla="*/ 2147483647 h 719"/>
                <a:gd name="T66" fmla="*/ 2147483647 w 881"/>
                <a:gd name="T67" fmla="*/ 2147483647 h 719"/>
                <a:gd name="T68" fmla="*/ 2147483647 w 881"/>
                <a:gd name="T69" fmla="*/ 2147483647 h 719"/>
                <a:gd name="T70" fmla="*/ 2147483647 w 881"/>
                <a:gd name="T71" fmla="*/ 2147483647 h 719"/>
                <a:gd name="T72" fmla="*/ 2147483647 w 881"/>
                <a:gd name="T73" fmla="*/ 2147483647 h 719"/>
                <a:gd name="T74" fmla="*/ 2147483647 w 881"/>
                <a:gd name="T75" fmla="*/ 2147483647 h 719"/>
                <a:gd name="T76" fmla="*/ 2147483647 w 881"/>
                <a:gd name="T77" fmla="*/ 2147483647 h 719"/>
                <a:gd name="T78" fmla="*/ 2147483647 w 881"/>
                <a:gd name="T79" fmla="*/ 2147483647 h 719"/>
                <a:gd name="T80" fmla="*/ 2147483647 w 881"/>
                <a:gd name="T81" fmla="*/ 2147483647 h 719"/>
                <a:gd name="T82" fmla="*/ 2147483647 w 881"/>
                <a:gd name="T83" fmla="*/ 2147483647 h 719"/>
                <a:gd name="T84" fmla="*/ 2147483647 w 881"/>
                <a:gd name="T85" fmla="*/ 2147483647 h 719"/>
                <a:gd name="T86" fmla="*/ 2147483647 w 881"/>
                <a:gd name="T87" fmla="*/ 2147483647 h 719"/>
                <a:gd name="T88" fmla="*/ 2147483647 w 881"/>
                <a:gd name="T89" fmla="*/ 2147483647 h 7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81"/>
                <a:gd name="T136" fmla="*/ 0 h 719"/>
                <a:gd name="T137" fmla="*/ 881 w 881"/>
                <a:gd name="T138" fmla="*/ 719 h 7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81" h="719">
                  <a:moveTo>
                    <a:pt x="148" y="343"/>
                  </a:moveTo>
                  <a:cubicBezTo>
                    <a:pt x="248" y="208"/>
                    <a:pt x="348" y="73"/>
                    <a:pt x="366" y="70"/>
                  </a:cubicBezTo>
                  <a:cubicBezTo>
                    <a:pt x="384" y="67"/>
                    <a:pt x="275" y="254"/>
                    <a:pt x="257" y="324"/>
                  </a:cubicBezTo>
                  <a:cubicBezTo>
                    <a:pt x="239" y="394"/>
                    <a:pt x="242" y="479"/>
                    <a:pt x="257" y="488"/>
                  </a:cubicBezTo>
                  <a:cubicBezTo>
                    <a:pt x="272" y="497"/>
                    <a:pt x="363" y="423"/>
                    <a:pt x="348" y="379"/>
                  </a:cubicBezTo>
                  <a:cubicBezTo>
                    <a:pt x="333" y="335"/>
                    <a:pt x="199" y="200"/>
                    <a:pt x="167" y="224"/>
                  </a:cubicBezTo>
                  <a:cubicBezTo>
                    <a:pt x="135" y="248"/>
                    <a:pt x="95" y="548"/>
                    <a:pt x="157" y="524"/>
                  </a:cubicBezTo>
                  <a:cubicBezTo>
                    <a:pt x="219" y="500"/>
                    <a:pt x="495" y="148"/>
                    <a:pt x="539" y="79"/>
                  </a:cubicBezTo>
                  <a:cubicBezTo>
                    <a:pt x="583" y="10"/>
                    <a:pt x="445" y="64"/>
                    <a:pt x="421" y="106"/>
                  </a:cubicBezTo>
                  <a:cubicBezTo>
                    <a:pt x="397" y="148"/>
                    <a:pt x="368" y="330"/>
                    <a:pt x="394" y="333"/>
                  </a:cubicBezTo>
                  <a:cubicBezTo>
                    <a:pt x="420" y="336"/>
                    <a:pt x="587" y="139"/>
                    <a:pt x="576" y="124"/>
                  </a:cubicBezTo>
                  <a:cubicBezTo>
                    <a:pt x="565" y="109"/>
                    <a:pt x="333" y="161"/>
                    <a:pt x="330" y="243"/>
                  </a:cubicBezTo>
                  <a:cubicBezTo>
                    <a:pt x="327" y="325"/>
                    <a:pt x="492" y="615"/>
                    <a:pt x="557" y="615"/>
                  </a:cubicBezTo>
                  <a:cubicBezTo>
                    <a:pt x="622" y="615"/>
                    <a:pt x="718" y="290"/>
                    <a:pt x="721" y="243"/>
                  </a:cubicBezTo>
                  <a:cubicBezTo>
                    <a:pt x="724" y="196"/>
                    <a:pt x="646" y="274"/>
                    <a:pt x="576" y="333"/>
                  </a:cubicBezTo>
                  <a:cubicBezTo>
                    <a:pt x="506" y="392"/>
                    <a:pt x="351" y="567"/>
                    <a:pt x="303" y="597"/>
                  </a:cubicBezTo>
                  <a:cubicBezTo>
                    <a:pt x="255" y="627"/>
                    <a:pt x="258" y="563"/>
                    <a:pt x="285" y="515"/>
                  </a:cubicBezTo>
                  <a:cubicBezTo>
                    <a:pt x="312" y="467"/>
                    <a:pt x="418" y="320"/>
                    <a:pt x="466" y="306"/>
                  </a:cubicBezTo>
                  <a:cubicBezTo>
                    <a:pt x="514" y="292"/>
                    <a:pt x="576" y="372"/>
                    <a:pt x="576" y="433"/>
                  </a:cubicBezTo>
                  <a:cubicBezTo>
                    <a:pt x="576" y="494"/>
                    <a:pt x="490" y="683"/>
                    <a:pt x="466" y="670"/>
                  </a:cubicBezTo>
                  <a:cubicBezTo>
                    <a:pt x="442" y="657"/>
                    <a:pt x="407" y="434"/>
                    <a:pt x="430" y="352"/>
                  </a:cubicBezTo>
                  <a:cubicBezTo>
                    <a:pt x="453" y="270"/>
                    <a:pt x="550" y="162"/>
                    <a:pt x="603" y="179"/>
                  </a:cubicBezTo>
                  <a:cubicBezTo>
                    <a:pt x="656" y="196"/>
                    <a:pt x="766" y="399"/>
                    <a:pt x="748" y="452"/>
                  </a:cubicBezTo>
                  <a:cubicBezTo>
                    <a:pt x="730" y="505"/>
                    <a:pt x="567" y="487"/>
                    <a:pt x="494" y="497"/>
                  </a:cubicBezTo>
                  <a:cubicBezTo>
                    <a:pt x="421" y="507"/>
                    <a:pt x="339" y="482"/>
                    <a:pt x="312" y="515"/>
                  </a:cubicBezTo>
                  <a:cubicBezTo>
                    <a:pt x="285" y="548"/>
                    <a:pt x="292" y="680"/>
                    <a:pt x="330" y="697"/>
                  </a:cubicBezTo>
                  <a:cubicBezTo>
                    <a:pt x="368" y="714"/>
                    <a:pt x="527" y="719"/>
                    <a:pt x="539" y="615"/>
                  </a:cubicBezTo>
                  <a:cubicBezTo>
                    <a:pt x="551" y="511"/>
                    <a:pt x="399" y="140"/>
                    <a:pt x="403" y="70"/>
                  </a:cubicBezTo>
                  <a:cubicBezTo>
                    <a:pt x="407" y="0"/>
                    <a:pt x="537" y="161"/>
                    <a:pt x="566" y="197"/>
                  </a:cubicBezTo>
                  <a:cubicBezTo>
                    <a:pt x="595" y="233"/>
                    <a:pt x="640" y="242"/>
                    <a:pt x="576" y="288"/>
                  </a:cubicBezTo>
                  <a:cubicBezTo>
                    <a:pt x="512" y="334"/>
                    <a:pt x="247" y="463"/>
                    <a:pt x="185" y="470"/>
                  </a:cubicBezTo>
                  <a:cubicBezTo>
                    <a:pt x="123" y="477"/>
                    <a:pt x="138" y="366"/>
                    <a:pt x="203" y="333"/>
                  </a:cubicBezTo>
                  <a:cubicBezTo>
                    <a:pt x="268" y="300"/>
                    <a:pt x="497" y="264"/>
                    <a:pt x="576" y="270"/>
                  </a:cubicBezTo>
                  <a:cubicBezTo>
                    <a:pt x="655" y="276"/>
                    <a:pt x="653" y="343"/>
                    <a:pt x="676" y="370"/>
                  </a:cubicBezTo>
                  <a:cubicBezTo>
                    <a:pt x="699" y="397"/>
                    <a:pt x="718" y="404"/>
                    <a:pt x="712" y="433"/>
                  </a:cubicBezTo>
                  <a:cubicBezTo>
                    <a:pt x="706" y="462"/>
                    <a:pt x="753" y="560"/>
                    <a:pt x="639" y="543"/>
                  </a:cubicBezTo>
                  <a:cubicBezTo>
                    <a:pt x="525" y="526"/>
                    <a:pt x="60" y="407"/>
                    <a:pt x="30" y="333"/>
                  </a:cubicBezTo>
                  <a:cubicBezTo>
                    <a:pt x="0" y="259"/>
                    <a:pt x="363" y="129"/>
                    <a:pt x="457" y="97"/>
                  </a:cubicBezTo>
                  <a:cubicBezTo>
                    <a:pt x="551" y="65"/>
                    <a:pt x="591" y="90"/>
                    <a:pt x="594" y="143"/>
                  </a:cubicBezTo>
                  <a:cubicBezTo>
                    <a:pt x="597" y="196"/>
                    <a:pt x="517" y="342"/>
                    <a:pt x="476" y="415"/>
                  </a:cubicBezTo>
                  <a:cubicBezTo>
                    <a:pt x="435" y="488"/>
                    <a:pt x="393" y="612"/>
                    <a:pt x="348" y="579"/>
                  </a:cubicBezTo>
                  <a:cubicBezTo>
                    <a:pt x="303" y="546"/>
                    <a:pt x="124" y="230"/>
                    <a:pt x="203" y="215"/>
                  </a:cubicBezTo>
                  <a:cubicBezTo>
                    <a:pt x="282" y="200"/>
                    <a:pt x="761" y="414"/>
                    <a:pt x="821" y="488"/>
                  </a:cubicBezTo>
                  <a:cubicBezTo>
                    <a:pt x="881" y="562"/>
                    <a:pt x="620" y="664"/>
                    <a:pt x="566" y="661"/>
                  </a:cubicBezTo>
                  <a:cubicBezTo>
                    <a:pt x="512" y="658"/>
                    <a:pt x="503" y="564"/>
                    <a:pt x="494" y="470"/>
                  </a:cubicBezTo>
                </a:path>
              </a:pathLst>
            </a:cu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7"/>
            <p:cNvSpPr>
              <a:spLocks noChangeArrowheads="1"/>
            </p:cNvSpPr>
            <p:nvPr/>
          </p:nvSpPr>
          <p:spPr bwMode="auto">
            <a:xfrm>
              <a:off x="4981576" y="5271671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5" name="Oval 108"/>
            <p:cNvSpPr>
              <a:spLocks noChangeArrowheads="1"/>
            </p:cNvSpPr>
            <p:nvPr/>
          </p:nvSpPr>
          <p:spPr bwMode="auto">
            <a:xfrm>
              <a:off x="5337176" y="5322471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6" name="Oval 109"/>
            <p:cNvSpPr>
              <a:spLocks noChangeArrowheads="1"/>
            </p:cNvSpPr>
            <p:nvPr/>
          </p:nvSpPr>
          <p:spPr bwMode="auto">
            <a:xfrm>
              <a:off x="4702176" y="5395496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7" name="Oval 110"/>
            <p:cNvSpPr>
              <a:spLocks noChangeArrowheads="1"/>
            </p:cNvSpPr>
            <p:nvPr/>
          </p:nvSpPr>
          <p:spPr bwMode="auto">
            <a:xfrm>
              <a:off x="3895656" y="5119271"/>
              <a:ext cx="100013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8" name="Oval 111"/>
            <p:cNvSpPr>
              <a:spLocks noChangeArrowheads="1"/>
            </p:cNvSpPr>
            <p:nvPr/>
          </p:nvSpPr>
          <p:spPr bwMode="auto">
            <a:xfrm>
              <a:off x="3452813" y="4841458"/>
              <a:ext cx="100013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19" name="Oval 112"/>
            <p:cNvSpPr>
              <a:spLocks noChangeArrowheads="1"/>
            </p:cNvSpPr>
            <p:nvPr/>
          </p:nvSpPr>
          <p:spPr bwMode="auto">
            <a:xfrm>
              <a:off x="3138488" y="4622383"/>
              <a:ext cx="98425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0" name="Oval 113"/>
            <p:cNvSpPr>
              <a:spLocks noChangeArrowheads="1"/>
            </p:cNvSpPr>
            <p:nvPr/>
          </p:nvSpPr>
          <p:spPr bwMode="auto">
            <a:xfrm>
              <a:off x="3341688" y="3074571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1" name="Oval 114"/>
            <p:cNvSpPr>
              <a:spLocks noChangeArrowheads="1"/>
            </p:cNvSpPr>
            <p:nvPr/>
          </p:nvSpPr>
          <p:spPr bwMode="auto">
            <a:xfrm>
              <a:off x="3736976" y="2893596"/>
              <a:ext cx="100012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2" name="Oval 115"/>
            <p:cNvSpPr>
              <a:spLocks noChangeArrowheads="1"/>
            </p:cNvSpPr>
            <p:nvPr/>
          </p:nvSpPr>
          <p:spPr bwMode="auto">
            <a:xfrm>
              <a:off x="3459163" y="2847558"/>
              <a:ext cx="100013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3" name="Oval 116"/>
            <p:cNvSpPr>
              <a:spLocks noChangeArrowheads="1"/>
            </p:cNvSpPr>
            <p:nvPr/>
          </p:nvSpPr>
          <p:spPr bwMode="auto">
            <a:xfrm>
              <a:off x="4065588" y="255069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4" name="Oval 117"/>
            <p:cNvSpPr>
              <a:spLocks noChangeArrowheads="1"/>
            </p:cNvSpPr>
            <p:nvPr/>
          </p:nvSpPr>
          <p:spPr bwMode="auto">
            <a:xfrm>
              <a:off x="4268788" y="275389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5" name="Oval 118"/>
            <p:cNvSpPr>
              <a:spLocks noChangeArrowheads="1"/>
            </p:cNvSpPr>
            <p:nvPr/>
          </p:nvSpPr>
          <p:spPr bwMode="auto">
            <a:xfrm>
              <a:off x="4645026" y="2612608"/>
              <a:ext cx="100012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6" name="Oval 119"/>
            <p:cNvSpPr>
              <a:spLocks noChangeArrowheads="1"/>
            </p:cNvSpPr>
            <p:nvPr/>
          </p:nvSpPr>
          <p:spPr bwMode="auto">
            <a:xfrm>
              <a:off x="4848226" y="2698333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7" name="Oval 120"/>
            <p:cNvSpPr>
              <a:spLocks noChangeArrowheads="1"/>
            </p:cNvSpPr>
            <p:nvPr/>
          </p:nvSpPr>
          <p:spPr bwMode="auto">
            <a:xfrm>
              <a:off x="5032376" y="261419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8" name="Oval 121"/>
            <p:cNvSpPr>
              <a:spLocks noChangeArrowheads="1"/>
            </p:cNvSpPr>
            <p:nvPr/>
          </p:nvSpPr>
          <p:spPr bwMode="auto">
            <a:xfrm>
              <a:off x="5832476" y="2507833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29" name="Oval 122"/>
            <p:cNvSpPr>
              <a:spLocks noChangeArrowheads="1"/>
            </p:cNvSpPr>
            <p:nvPr/>
          </p:nvSpPr>
          <p:spPr bwMode="auto">
            <a:xfrm>
              <a:off x="6035676" y="2711033"/>
              <a:ext cx="98425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0" name="Oval 123"/>
            <p:cNvSpPr>
              <a:spLocks noChangeArrowheads="1"/>
            </p:cNvSpPr>
            <p:nvPr/>
          </p:nvSpPr>
          <p:spPr bwMode="auto">
            <a:xfrm>
              <a:off x="6219826" y="272214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1" name="Oval 124"/>
            <p:cNvSpPr>
              <a:spLocks noChangeArrowheads="1"/>
            </p:cNvSpPr>
            <p:nvPr/>
          </p:nvSpPr>
          <p:spPr bwMode="auto">
            <a:xfrm>
              <a:off x="6423026" y="2791996"/>
              <a:ext cx="98425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2" name="Oval 125"/>
            <p:cNvSpPr>
              <a:spLocks noChangeArrowheads="1"/>
            </p:cNvSpPr>
            <p:nvPr/>
          </p:nvSpPr>
          <p:spPr bwMode="auto">
            <a:xfrm>
              <a:off x="6565901" y="2590383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3" name="Oval 126"/>
            <p:cNvSpPr>
              <a:spLocks noChangeArrowheads="1"/>
            </p:cNvSpPr>
            <p:nvPr/>
          </p:nvSpPr>
          <p:spPr bwMode="auto">
            <a:xfrm>
              <a:off x="5848351" y="5273258"/>
              <a:ext cx="100012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4" name="Oval 127"/>
            <p:cNvSpPr>
              <a:spLocks noChangeArrowheads="1"/>
            </p:cNvSpPr>
            <p:nvPr/>
          </p:nvSpPr>
          <p:spPr bwMode="auto">
            <a:xfrm>
              <a:off x="5759451" y="3977858"/>
              <a:ext cx="98425" cy="196850"/>
            </a:xfrm>
            <a:prstGeom prst="ellipse">
              <a:avLst/>
            </a:prstGeom>
            <a:noFill/>
            <a:ln w="28575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cxnSp>
          <p:nvCxnSpPr>
            <p:cNvPr id="35" name="AutoShape 131"/>
            <p:cNvCxnSpPr>
              <a:cxnSpLocks noChangeShapeType="1"/>
            </p:cNvCxnSpPr>
            <p:nvPr/>
          </p:nvCxnSpPr>
          <p:spPr bwMode="auto">
            <a:xfrm rot="10800000">
              <a:off x="5695951" y="4130258"/>
              <a:ext cx="100012" cy="1214438"/>
            </a:xfrm>
            <a:prstGeom prst="curvedConnector3">
              <a:avLst>
                <a:gd name="adj1" fmla="val 314287"/>
              </a:avLst>
            </a:prstGeom>
            <a:noFill/>
            <a:ln w="12700" cap="sq">
              <a:solidFill>
                <a:srgbClr val="00008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36" name="Freeform 133"/>
            <p:cNvSpPr>
              <a:spLocks/>
            </p:cNvSpPr>
            <p:nvPr/>
          </p:nvSpPr>
          <p:spPr bwMode="auto">
            <a:xfrm>
              <a:off x="7283451" y="3709571"/>
              <a:ext cx="1079500" cy="484187"/>
            </a:xfrm>
            <a:custGeom>
              <a:avLst/>
              <a:gdLst>
                <a:gd name="T0" fmla="*/ 0 w 628"/>
                <a:gd name="T1" fmla="*/ 2147483647 h 229"/>
                <a:gd name="T2" fmla="*/ 2147483647 w 628"/>
                <a:gd name="T3" fmla="*/ 2147483647 h 229"/>
                <a:gd name="T4" fmla="*/ 2147483647 w 628"/>
                <a:gd name="T5" fmla="*/ 2147483647 h 229"/>
                <a:gd name="T6" fmla="*/ 2147483647 w 628"/>
                <a:gd name="T7" fmla="*/ 2147483647 h 229"/>
                <a:gd name="T8" fmla="*/ 2147483647 w 628"/>
                <a:gd name="T9" fmla="*/ 2147483647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8"/>
                <a:gd name="T16" fmla="*/ 0 h 229"/>
                <a:gd name="T17" fmla="*/ 628 w 628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8" h="229">
                  <a:moveTo>
                    <a:pt x="0" y="188"/>
                  </a:moveTo>
                  <a:cubicBezTo>
                    <a:pt x="61" y="100"/>
                    <a:pt x="122" y="12"/>
                    <a:pt x="173" y="6"/>
                  </a:cubicBezTo>
                  <a:cubicBezTo>
                    <a:pt x="224" y="0"/>
                    <a:pt x="265" y="116"/>
                    <a:pt x="309" y="152"/>
                  </a:cubicBezTo>
                  <a:cubicBezTo>
                    <a:pt x="353" y="188"/>
                    <a:pt x="384" y="229"/>
                    <a:pt x="437" y="225"/>
                  </a:cubicBezTo>
                  <a:cubicBezTo>
                    <a:pt x="490" y="221"/>
                    <a:pt x="559" y="173"/>
                    <a:pt x="628" y="125"/>
                  </a:cubicBezTo>
                </a:path>
              </a:pathLst>
            </a:custGeom>
            <a:noFill/>
            <a:ln w="28575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36"/>
            <p:cNvSpPr>
              <a:spLocks noChangeShapeType="1"/>
            </p:cNvSpPr>
            <p:nvPr/>
          </p:nvSpPr>
          <p:spPr bwMode="auto">
            <a:xfrm flipH="1">
              <a:off x="5424488" y="2279233"/>
              <a:ext cx="76200" cy="609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38"/>
            <p:cNvSpPr>
              <a:spLocks noChangeArrowheads="1"/>
            </p:cNvSpPr>
            <p:nvPr/>
          </p:nvSpPr>
          <p:spPr bwMode="auto">
            <a:xfrm>
              <a:off x="5505451" y="3749258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39" name="Oval 139"/>
            <p:cNvSpPr>
              <a:spLocks noChangeArrowheads="1"/>
            </p:cNvSpPr>
            <p:nvPr/>
          </p:nvSpPr>
          <p:spPr bwMode="auto">
            <a:xfrm>
              <a:off x="5314951" y="4015958"/>
              <a:ext cx="100012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0" name="Oval 110"/>
            <p:cNvSpPr>
              <a:spLocks noChangeArrowheads="1"/>
            </p:cNvSpPr>
            <p:nvPr/>
          </p:nvSpPr>
          <p:spPr bwMode="auto">
            <a:xfrm>
              <a:off x="7233444" y="4773989"/>
              <a:ext cx="100013" cy="134937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1" name="Oval 111"/>
            <p:cNvSpPr>
              <a:spLocks noChangeArrowheads="1"/>
            </p:cNvSpPr>
            <p:nvPr/>
          </p:nvSpPr>
          <p:spPr bwMode="auto">
            <a:xfrm>
              <a:off x="6421438" y="4990683"/>
              <a:ext cx="100013" cy="136525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2" name="Oval 112"/>
            <p:cNvSpPr>
              <a:spLocks noChangeArrowheads="1"/>
            </p:cNvSpPr>
            <p:nvPr/>
          </p:nvSpPr>
          <p:spPr bwMode="auto">
            <a:xfrm>
              <a:off x="6768525" y="5035133"/>
              <a:ext cx="98425" cy="134938"/>
            </a:xfrm>
            <a:prstGeom prst="ellipse">
              <a:avLst/>
            </a:prstGeom>
            <a:noFill/>
            <a:ln w="12700" cap="sq">
              <a:solidFill>
                <a:srgbClr val="FF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676400" y="2654300"/>
            <a:ext cx="2806700" cy="2387600"/>
          </a:xfrm>
          <a:prstGeom prst="ellipse">
            <a:avLst/>
          </a:prstGeom>
          <a:solidFill>
            <a:srgbClr val="FFFF66"/>
          </a:solidFill>
          <a:ln w="9525">
            <a:round/>
            <a:headEnd/>
            <a:tailEnd/>
          </a:ln>
          <a:effectLst/>
          <a:scene3d>
            <a:camera prst="legacyObliqueBottomLeft">
              <a:rot lat="0" lon="21299999" rev="0"/>
            </a:camera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2921000"/>
            <a:ext cx="1930400" cy="1803400"/>
            <a:chOff x="2216" y="1840"/>
            <a:chExt cx="1216" cy="1136"/>
          </a:xfrm>
        </p:grpSpPr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2296" y="2120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>
              <a:off x="2608" y="1840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2216" y="2456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AutoShape 8"/>
            <p:cNvSpPr>
              <a:spLocks noChangeArrowheads="1"/>
            </p:cNvSpPr>
            <p:nvPr/>
          </p:nvSpPr>
          <p:spPr bwMode="auto">
            <a:xfrm>
              <a:off x="2552" y="2392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AutoShape 9"/>
            <p:cNvSpPr>
              <a:spLocks noChangeArrowheads="1"/>
            </p:cNvSpPr>
            <p:nvPr/>
          </p:nvSpPr>
          <p:spPr bwMode="auto">
            <a:xfrm>
              <a:off x="2848" y="2112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AutoShape 10"/>
            <p:cNvSpPr>
              <a:spLocks noChangeArrowheads="1"/>
            </p:cNvSpPr>
            <p:nvPr/>
          </p:nvSpPr>
          <p:spPr bwMode="auto">
            <a:xfrm>
              <a:off x="3240" y="2112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>
              <a:off x="2592" y="2848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AutoShape 12"/>
            <p:cNvSpPr>
              <a:spLocks noChangeArrowheads="1"/>
            </p:cNvSpPr>
            <p:nvPr/>
          </p:nvSpPr>
          <p:spPr bwMode="auto">
            <a:xfrm>
              <a:off x="2952" y="2456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AutoShape 13"/>
            <p:cNvSpPr>
              <a:spLocks noChangeArrowheads="1"/>
            </p:cNvSpPr>
            <p:nvPr/>
          </p:nvSpPr>
          <p:spPr bwMode="auto">
            <a:xfrm>
              <a:off x="3304" y="2776"/>
              <a:ext cx="128" cy="128"/>
            </a:xfrm>
            <a:prstGeom prst="octagon">
              <a:avLst>
                <a:gd name="adj" fmla="val 29287"/>
              </a:avLst>
            </a:pr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804863" y="5545138"/>
            <a:ext cx="7113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latin typeface="Comic Sans MS" pitchFamily="66" charset="0"/>
              </a:rPr>
              <a:t>Spread transformed bacterial cells on the LB plate with selection drug and grow overnight.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300163" y="21193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Growing Culture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STEP 5. GROWTH ON AGAR PLATES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7" name="Picture 6" descr="http://www.uic.edu/classes/phar/phar331/lecture7/imag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3622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13" descr="20_04bGeneCloning-U"/>
          <p:cNvPicPr>
            <a:picLocks noChangeAspect="1" noChangeArrowheads="1"/>
          </p:cNvPicPr>
          <p:nvPr/>
        </p:nvPicPr>
        <p:blipFill>
          <a:blip r:embed="rId3"/>
          <a:srcRect l="36759" t="24259" r="26545"/>
          <a:stretch>
            <a:fillRect/>
          </a:stretch>
        </p:blipFill>
        <p:spPr bwMode="auto">
          <a:xfrm>
            <a:off x="5029200" y="1828800"/>
            <a:ext cx="27432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02357" y="533400"/>
            <a:ext cx="6503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Detection of  the right cloning 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587" y="6248400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Blue white screening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52930" name="Picture 2" descr="http://www.sigmaaldrich.com/prodimages/b/b3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3770" y="1828800"/>
            <a:ext cx="1840230" cy="1600200"/>
          </a:xfrm>
          <a:prstGeom prst="rect">
            <a:avLst/>
          </a:prstGeom>
          <a:noFill/>
        </p:spPr>
      </p:pic>
      <p:pic>
        <p:nvPicPr>
          <p:cNvPr id="252932" name="Picture 4" descr="http://www.cambio.co.uk/library/images/html_images/copycontrol_fig1.gif"/>
          <p:cNvPicPr>
            <a:picLocks noChangeAspect="1" noChangeArrowheads="1"/>
          </p:cNvPicPr>
          <p:nvPr/>
        </p:nvPicPr>
        <p:blipFill>
          <a:blip r:embed="rId5"/>
          <a:srcRect l="64000" t="48376"/>
          <a:stretch>
            <a:fillRect/>
          </a:stretch>
        </p:blipFill>
        <p:spPr bwMode="auto">
          <a:xfrm>
            <a:off x="678873" y="2590800"/>
            <a:ext cx="4021282" cy="3200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219200" y="6172200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Screening with PCR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500313"/>
            <a:ext cx="29908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7" name="Rectangle 6"/>
          <p:cNvSpPr/>
          <p:nvPr/>
        </p:nvSpPr>
        <p:spPr>
          <a:xfrm>
            <a:off x="762000" y="1120914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Comic Sans MS" pitchFamily="66" charset="0"/>
              </a:rPr>
              <a:t>Conformation with DNA Sequencing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57200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en-US" sz="2800" b="1" dirty="0" smtClean="0">
                <a:latin typeface="Comic Sans MS" pitchFamily="66" charset="0"/>
              </a:rPr>
              <a:t>Gene cloning</a:t>
            </a:r>
            <a:r>
              <a:rPr lang="en-US" sz="2800" dirty="0" smtClean="0">
                <a:latin typeface="Comic Sans MS" pitchFamily="66" charset="0"/>
              </a:rPr>
              <a:t> is a set of experimental methods in molecular biology that are used to assemble recombinant DNA molecules and to direct their replication within host organisms.</a:t>
            </a:r>
          </a:p>
          <a:p>
            <a:pPr algn="just">
              <a:spcBef>
                <a:spcPct val="0"/>
              </a:spcBef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just">
              <a:spcBef>
                <a:spcPct val="0"/>
              </a:spcBef>
              <a:buNone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979613" y="457200"/>
            <a:ext cx="53387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Comic Sans MS" pitchFamily="66" charset="0"/>
              </a:rPr>
              <a:t>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What are we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916862" cy="1724025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We will transform </a:t>
            </a:r>
            <a:r>
              <a:rPr lang="en-US" b="1" dirty="0" smtClean="0">
                <a:latin typeface="Comic Sans MS" pitchFamily="66" charset="0"/>
                <a:ea typeface="ＭＳ Ｐゴシック" pitchFamily="34" charset="-128"/>
              </a:rPr>
              <a:t>bacteria 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(</a:t>
            </a:r>
            <a:r>
              <a:rPr lang="en-US" b="1" i="1" u="sng" dirty="0" smtClean="0">
                <a:solidFill>
                  <a:srgbClr val="4E0468"/>
                </a:solidFill>
                <a:latin typeface="Comic Sans MS" pitchFamily="66" charset="0"/>
                <a:ea typeface="ＭＳ Ｐゴシック" pitchFamily="34" charset="-128"/>
              </a:rPr>
              <a:t>E. coli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), giving it the ability to produce the </a:t>
            </a:r>
            <a:r>
              <a:rPr lang="en-US" dirty="0" err="1" smtClean="0">
                <a:latin typeface="Comic Sans MS" pitchFamily="66" charset="0"/>
                <a:ea typeface="ＭＳ Ｐゴシック" pitchFamily="34" charset="-128"/>
              </a:rPr>
              <a:t>Pyocin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 S5 protein from </a:t>
            </a:r>
            <a:r>
              <a:rPr lang="en-US" b="1" i="1" dirty="0" smtClean="0">
                <a:latin typeface="Comic Sans MS" pitchFamily="66" charset="0"/>
                <a:ea typeface="ＭＳ Ｐゴシック" pitchFamily="34" charset="-128"/>
              </a:rPr>
              <a:t>Pseudomonas </a:t>
            </a:r>
            <a:r>
              <a:rPr lang="en-US" b="1" i="1" dirty="0" err="1" smtClean="0">
                <a:latin typeface="Comic Sans MS" pitchFamily="66" charset="0"/>
                <a:ea typeface="ＭＳ Ｐゴシック" pitchFamily="34" charset="-128"/>
              </a:rPr>
              <a:t>aeruginosa</a:t>
            </a:r>
            <a:endParaRPr lang="en-US" b="1" i="1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538663" y="4643438"/>
            <a:ext cx="1241425" cy="30956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9922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gMBAQEAAAAAAAAAAAAABAUAAwYCBwH/xABCEAACAQMDAQUGBAQDBwMFAAABAgMABBEFEiExBhNBUWEUIjJxgZFCUqGxI8HR8BVykhYkM2KC4fEHQ2NTc5Oi0v/EABgBAQEBAQEAAAAAAAAAAAAAAAEAAgME/8QAHhEBAQEAAwADAQEAAAAAAAAAAAERAiExEkFhUXH/2gAMAwEAAhEDEQA/AC10GG4fv765uLqQkkhuFz8qMit7XTYt8YWHPHuruc1VFqcwt98skaBRycg0Muo20p5LOc9SeK4PMD1DXTFlrHT3kcdZJOWJpFPf6rfuxaGWHzwMZ+9bKLUdPjYbRGX9asi1W3my2Ydu7A2LkmkstpnZq5vnM0neQRk5JLYJrRyWclkiJasqhRyzck1TfdpbSzjbKSOR4DGaUW/beGeUp7JJjOBxUvTmTMuEkJkY/l4rhtJDHPfToPyiTAoRdfLuvd2koB/ERTeG6aWDe8e3Hi54oCq00cRsHMshGfGTrRM9nb3RxIHWFeoXgE/Oq7vtBp2nQ7ppQX8FXnFZm47cW9yzRK5UZ8uKTjURadpVriRYVJ/CBya4N5cCZ0XubeMD3Fxlz9BSnRGudQjeUy93ERgMOuKOt9OS2WS4yW/KxPxHzqRff6Q19hp7mV5W5y46UDH2TiRhKt7slDZ900PrOoamZT7MduOhpeL/AFwAGbJQchgOKYYa3iavb3KyIjyxqMDa2asjvtUhXvb6IMjHhJDzQ9hrtyDieRU8AWGKMuIFu/fuL5Rx+KpLYtetL0m3JjWQcEOoKk+VEBIFIZrZVH54elZmaCwtJtwm3uD+DzrYdlrM6kheRWSFBlnYbQBRVmlVzoS3pMunyAt+XpSOXQdWsZmlZgF/LnI/WvRL/UtN0s7LOGNpB1kfnP0FB2vaKz1CUW2pW6BHOFkToKuyyFtdSFO6cRNN0DEdPrR+mdmrvUZUM87LH+UHrWjl0GCOXvks47VD0knOWYeYRfD5n6VesdlEg7+eaYD8O/Yv+lMfrmrVitdJ0rTMRzTBpMZ7r4m/0jmi0cQxEwoLVcEAOBuP0HSld4bx0KaMkNsniBHtyKzt22oQS7LjU7dX67TJzUjeVtSScsDFcKTxnGRVtzb3F1j2iRgMfCKAsEuXTvZLuGRPPkfrTW2ngYlPaFLDwLZqZLo+zGnGTv5t+4c8ck/eh77UrbRm2WWmTtzy7MQPsKd3DwxgM7E+oFUpcQTME72Jh5MKTpAO10rPuW1UjPIPBpvHrSSxhjFg46Dmibuz0oDMndKT4qcUJDpVo7F4LvI8lNSFW2oYUvJCIx+Zjmgb7tMsLEQbZJOigc1dcaElwADLJj0kocdk7eA7u/baT8J5qUK5O1+s7zstCV8OMVKepY2cShAsjAeIGc1KtOhdO0yxvZ1WGKaSFBjJzgetGXGjh2wA0Ea8DPWmsV13EIRAkar0VBmslqnaAreP3cU8hBxnNDJl/h+n2pJ7ppcDLOeaV3+pFLd4bO1dUIwpQcfpXEOtS6gDE0jW5PTavX58UQ3+JWqYi3TAjgInX61JnIbO/vLtnnjdVPOBx9K2PZrs9sPfSRsqgcCSrtLhu12yXIZBjJLtx+tAdou0WoSiS3sxshXhpEHJ+/QVLdH69q9rpwMahGbpgLSOTVJbmFni289BnAHzBrOf4iwlbEscrfmIyDTWLU4HjHtEAZvEqvAqsNjqS1gvvcubkiQ8ZVf51bY9hDNcq8cy90vVqN0iKLUpgIojsB5O2n+p30tpbi109ApxgkVaJbDXT7C0sbVbZMMB8RPSkvajtJa2sZgtSHkHBPQCls8s9nasbmcyTsvCDPGfE0oXszeXDNPNMiq3OChphgmw1fv8mS3MkZ+JlFFe06Ix2NcGFmPK0ENOa2QQW8rFvLb7tfG7KF/424Fm+JM4FXSgzVUsbaDvIk9pJ+EZ4pEI5NWl7uJTCx6Acn65pxp2kXtrciO2gMqtwQRnB9K2ltp1noie03USPfEZ2non+b+lFpjP9nOwa2YF1rc38Mcqmfeb5Uw1nXTBGIbVFit0BAjjjzj1JyOfWl+v68byVo2ugjEdcFePnWdF1KxMUrNlThZFkJKH6nkVYrbRk109wGDKBzuBDZIHnk+FV28DPImM4OcfMYP86stLR7i4jxkZXa/kGA/mK12l6HFBAtxcIFgiJZQeCeBx8utKF37xC1sYpyzSmIe6Kodo7WLd3YBPQHwoW81C5uJ3e3hw2PdZVDMfr0FKpLHVrgN7VdoGbpH8RUf1ogru/wBegXKGVmP5U4FKrfSBqtx3kcBXJyWbmnNl2ehtXSW8/iSHlYo03sfp/M8U4Yaj3JMKWdjEPx3Llzj/ACJgf/tScJptLs7WMC5mbCDARBkn6V8tLexgTescnJ4Drg/aip5JFYh9cLsfw21lGmPq241y1pCRvudT1In/AO+qZ/0qKFkdxmOXIjVgPLn9qui0/fn+GD6qOlArZ6fM+0XV5KPytfS/yYUTNo+i20Iluu4hTzurgkH/AFtzUsiXOm2aKWuryGMf/I6r/OgYdJh2d9pdyj7slXXkH5EVbC1ovGiaV7T5PBZKif8A5HCj7E0QJdZJCXC2tknhtHfOP2UfrUcLe91OBisrbAOr7M1XLqV13YkW5tp18CBj9qNuWsIpAb2V9Scf/WYyAf8AQo2j7V9W60ifpZzr6LCcfyqGFy60MDfAm7xxipR507TmO7/DLw58dqf/AN1KVgWZL5dyIi4PQE0Munakz+9bhk8ctgYomHs9rbOM3pCDrgVoobNYYVSecEqPxP1+lGMl1hpKxDvJI497DGT0FfLq2ukGTdxQL4edNZS0id3b7F8ju5oCTSst/vEu4np41JRDAJlKtdG4bzHNV3mjpdQmKUMA3UDj9qYQ2IhjK2wCE/iBoZdHZJO8kumAzk85JqwYWQdl7Gy3GCPLHruAP71dFo7XLn2iId0vRQRz9qbbIljwbiQ54oZ0kB/hXE6jz4IqK23CWMYSKJEwOcD+dIru6u77U0t7NZAAeSRtU/Xyp2IndebkE46sMULFYd3KT7Yi5OcKuaAol02wsAbjVLvvCTkluFOOgA8aX3mprqMLS2jMyL0BBH6U4k0Oyvn727muZX8Sxxn5eVEpYafZQ/7vaRhlHuhnHPqaWmasLHWJQshKpEDk7/H6V3BY6xc6ikMckzgtgFfGjtUvI4wO+vCoUZKxjpWh7JXMcWjX+oI5cxRfwyV5LHp/frUYJmvrfsvZCEyrLfMMMePcrE6nqTXbtL7UxfJI5P8Af1pH2m1WWa4Zi5wrEEZ6nxJ/WlVjeM865yeaZFlvZ9MGkAbeScZz58kZ8vD9aNsbA3IHHGTkeYx0+9fNPtGmjjCjIHPHOD0x8smtlpkNpotkk+okd4R7kfifImrV6K0bRltLcXFwBuC4UN4nzNU31/a+8szm4foFA90enyrm51O61EHu4WEfgX90Y+VCCOVOqRZ8lWhWgZry6MbFJEijY9UUlseQ4rrQle5vMKsgRRudmGCQOa6ujdzMY41VI8e85TP2pz2fQR20yxxsTt5duM8jwqohVruutYzMkELOcjIVTzWbvNb1O7kYSxJGFGcOfh/71sNTjhFyWOMZ455zSm5s9OaQiZ9zHqM5NUNpRpQnkixbyF5ZDlm6hR9aInS5hlZJJWnOPgRwoH+Zug+XWncGn2VpYNcxFlxkAjz9BWE1DUZrq67i1gJAJyFY8+tXpkMZLg247yS8WMc7o7cgY+bnJ+2KHTWLNXD2kcImP/uklnPzZsn9aHh0Ge4BYiVCfDrj5Vdb9lXjyZEJXzPBpyHYIttZ1ia6Tu5i2TypB5+tbG4uVjsovbF9903EHp6VmLST2SQRxQ/AOh5+taK/u7a6RLe4HduYkPJ81FFZDC6mjXEZD27fhPIql4baYExu1vIfy9Kkdq8GRHLG6Z+EnrXUk8cX/EUxn1FTPYFtO1Tce71AFfA76lGC5tCMmSMf9WKlR11qfaqdoWEWYweA2OaRRXMjuZbudz45Y/yFHy6jbST91HAH5xjHC/OiprS1NqJZ8R7ug6k+g86AAOsSRx7LCEvKf/cIpLdXev8Ae7lec+WRgGtVaW+QfZ7ByfwmQbR88VzPZ3bTEyyRl2OAM9PQYp1TpkxqXaIuMOynyplBqGvlD3k64A8h9qcy6FLLHy7L49aAn0VIsd9Ox5+Hzq1aoj7R3HEc7RkgckNjPyphHqCsgYTEMemWFDxWBEbezWYkJ8dvA+9EQaMYisjxdeq7eKB0ou72+QEriVPlQQ1F0BbaQfTNaBLu0tpDFLDsC9SelFCbT5MBYAwPjtqTD3Os6mQTFvKigfb9Slf32Yk/hJIxXohttOY57g59BVfcaXE+WsiT5lc061sZvSdJ1G+CidEMQ5LOMn716PolmsOh3VnGoLuhwoHUgUmlvUaHZFiFccADFJZL/VbJ+8srky85K5qUrParo7xyyrz8WcP50Np2kOZSwUg9PdHA+teg2msxagF/xaxCy+Lj3SfpRYv9EsR3kduSV6bhxmr5Ndp2etLXSrH2jUWCDqkZHJ5JzXU+sw3G+SG3M0nO33f7xS++7QQ3jkxxq744BBNU7L+4h96TuIm42xR4qZ1DPq1w3vzJFFu5xj7UQ85VGCSSSkdXHTNX2uixoimRpJCvRSOtNls5O6UKqxIOvFKxk8X8oO2ObB6P6/KtF2fs7q2tHkupHd5Cq4P+YE/oDVUuq6dBN3MMkl5cDjubfBC+rN0H1NJNe7ZNYblVkLjhY15CDx58SfP7UNSHV/a2ySs5jVm82PNBwxRs4LwRAE+fWs5peuzarOqqHYt5A8VuYLKy0yJZb8q9yRlYmfBHzH8qvwZ/TUadFLYp/DURlCMeGc1mLzswyuXtgsbHocfzoTXNduJ2yCAg4VQ2MenHSp2e1q8af2E3LrHMcB9oYoc9QDxVh6otNFurdFkuNQWKJfiLsAPua7MsEgIs3lvWHGIIi6/6+F/WkuuXRtb0qsMtxOp4ml/iuPlnhfoBQqPrLgTRyzbTyR1P2qXUN7yxuod9y0KRAjiMPub6kcD7msbrRu5pWugrpMvUMchq1EOp31swF1KHjPVZVxijS9jcJmaEAHxXkVQawtvr1w1qNv8ADuIhj/OKvs9TvJpACTJGeobwp/PoOky3Amt7pI5PyuMij7fTUiYH2m3Y/wDKuKUViyWQBzdMhP4QRxUp8bVs8PFUoBLoui3DgSCMGQn8RxTq+ja1jVNyTXI6uqjEfoKbW0LRqRgRg8Z6cUFfNptoQ8koEo4ABzj19TQAaSvaQN3zSd+494u+7H0oI6nDZoZFMhk595lAP60Ne69YwhzH78rfjc5NZbUJ4r1T/E288ktilYbS9qJpbg91NvXPO44X70403WrScAtHuYfl5yfnWItrS1kZVWOR8DHDcE1otOiisI2KN3e4AbmPTzxVTcjU3evQ20X8OAKcdDjNJG7VSkktCdooOOSGVsKgYnnc3U02tdDS5jDFTt65PT6VDQ8fau0l4ntwGPTctWSdqLBXC7BuA+FUyaufstankAKfTxoafssQuQq8eXWorYNdExJSNEA672watbVbiT/gbCPlj96SXGmXsR7u3ikbnqaeaD2b1CeRWkjH/UOlQX29vc3xBaFGPypzD2bgt4++vGEQPgDyaZZttJthtKyS45YnCr8qzOsazLMzP8Sr47+B/flVh6hoYtDVthkbP5v75qTaLDJGJLWNZoz0YGsVNdySuVIAPUMnT688Uy7Pa1cWlz3YmdUcYPpnx8R/YqwtEmn22nxd7ciC3QdZJWCj9aHTWrWWQrpdld6m4HxxR7Ih/wBb4H2zVk+l6TY91d6pM+pXTqGE117wH+VOgriXtNBnu4+AvAGMfYVHqOs9o7hm2jT9OjI4PM8n8l/egp9FluDv1C6udQcfhnl2x/6EwK5l7UWcTfxnOR60pvO3ttGv8CPeCcA04tNJtPvTD3NusMEf5IhgfYUtTsHNqMu6Vtq/iJ6U57LPcaufanV47ce8zueBRfaHtHsX2bTkBiXqSfi9aP8AF4ot49K7KWuLBVnuQOZMc/T+tZzUNWN8ruruCDllUqSPXHiKCvr64nYSq8ikfh3cftjxFVwW0kziRBlicg46HzpkG76uiR5JWhjXLcFfeODnH6VotA00x3K3LjEaKrk+uORRehaKqqbi4IjjVcFm8BnOPpV1/wBoLKJfZoYisS+OM59TVaiW/PtF7LLGjgseSBxSi/kv7cEQCdj+cHpWnhv7ObIQqrHwYVY74BKqhHy4okwMRFe3ofF1bM+7o55B+Ypxpt4QRG9swB6BegFN2mmJ2iCIr8wKouVd1OyNEfy2jBpTifRre5bvEZkY84Br4LeOwTKMxYdcAk0snW/t27xFYD/l8Kr/ANobgfw3jEpHXg5+9SGPrEu44hm+1SlL69HuOUCnyK5xUqxY1+pPehQDIisxzknOPkKymsWuM73LP1LFyc/SgdQ7S6lcXBkDRwg5JJ5IFfNP7i9/jXjyyOcZxRizFQsA8W5U2k5w3JzRVt2bNyg97c3kRwa1ljbQ9wjG3GBwiY5+tMYILqUYEKwr51aNrO6d2eit1LSH3gMAAk1XcaK0so2o+PU5rW4igXaskYbxJNUG4t1bLTl2z0UVIr0Xs0FcS3B2IB0prf3TFPZtOXoMbgOlU3WqWUWFmkOW6Lmqk1q0b+HGcf5fD51IouIL63TvHnQjxDvjH1paupXqzAR3ZkY/+2uSK0NzFDqu2JMyEnjGcU90rs5p2jRrcXuzvOqoeuaDIq7N6dqF3GJr/wDgw9cnqfpTTVdVWzQ29mVjQcMxILGl2t69H8ETcAYROAD9Kx82tXBl/wB5EQXPw4YY9eM5+tMW/wAGXmst3hRrppDu+CVAFJ8iR0peLqZy6sjADovQ/t86pvZnVA7iOe3PRwxZkOM+Qx4VxOGiuVVTheGRg3Tz+YPl60nE2hipww4BwxyBn1+/1orTrcmUZB91iP1Bx/fnVtvaObj2lwQhkXcnhznP06fcU903Te7uZpZDiJXMjk+fPA8s8fapBe1u+OGy2o5kWEHcMY8fOvP7kzTTvl27wcnMnNeg31jc9p9SEMPeC1TAAU4UYpiezuhaSm27XvpVHOfD60StPHLiO9mlEPclm8dpzzWq7K9kPaJ45L/PXAB862tvJ2cSUBrDu+fiBPH0o8NYW13azozz96+2CKFSdzdcU23FpR211JNFg/wewwscC4IXjc2AST9xXnI1aR327jz1Fbj/ANRtNll1YygMoIyVPQkjmsLb6Q5uVwvQ545zVMHX2fWUTToNpzuOVPkPL5cVrdG0+G0svabz3E8AxwWxQPZ+0h06xe6vziMDIB6scDpWS7T9rri/maOFQLdThF4wKPeopN7Pu0PaOWaYRRThYl4CIeBSRr0DJaZieoyelZWW8lkB3DHkc9K6guOfelJYdMeFanHD8Wmj1HuD3gxIT0yaZWXaqFnVGOxuhK9M1immMmd6hl9OM0MVeJj7+xvTrinF8Xq7XKzruBV2I4PSpbGdGwwOPLwrzWz168tBgPkDw860emdrJJzgpjaOcnis2M3jY23fwoMyJ+lDPbafdnKKok8COtLbfWUuF99M+eaKjjt5iGjcox6AGoOX0pdx4U/MVKZIJgoGQceOKlSB2HY+xVFeTdOSc4PT605XTbSBNpVFUHJVRyaX2+pXF+3cWSlEHJIGMCiJmTT4e/nkGRkgsepPiKAb2whjQFYwijoMUn7Q6rKV7m2LKv4io5NI9Q7SEoUt43ZQPefdgCste9qUYtGpcqPE+NWWmS053SSMd8xQAZY5zj0qoXE7JczQSuIRwGJwSfSsy2t96hRAyr5selNLa3MtkktwZIrZTu6fF9KcxfHPRluswi3SuoVjkvL1Pp60XYafLql1HbWu9sn3mVDQ+h6Tc61qCw2kcjFvFh8A/lxXqEK2HZPTliibfcEe86jkn09PWg5ndc2On2nZizBk2tdkZySMJ55NJr7WhcyMYJu8bPxcYB+45+f/AGpbqeq+3ylmk6nOORj7ikN1HE7gZQ56g9fpx1/virB6vvdUut7CN42TPMfOSfUZoKdhc4dIAsnQqoDKy8D5nqK6kDS7C7BnKk4YYJIOD98A/eubaLLLGMj3wEbyJwefn+9JS3URMrdInG1lzkA9PtzinEFk8oCSDJjlOwEZLqB0+4xX2307vHkYLgSn3RjpxjP6/rWptLa3s4hdXbd3DGOCTyfQevWpepa6ekaGSdljijwWZjwOhP6iuU1O0v5lsrCN2TPJK8MfOlV52gi1i4FpZIsiZwIz/fWtBYWMHZ6zLOGa8lX3UBzsH8qz6fB9xPDpFoYYFAk2+8VHGfKsRqmoTM7Nyu4n3m5z9KI1XVXnJ76EA4+FZctn5ZGcCkRunuEcCMHbwFGB5+XP61oeqZJCSxkCqwOD7pwc/bFPuymqz2V2ozlCefEEY8PoaRRxqZQqoACQCAeceX/b0ppo0Dd93Y+NH2Eevh/P7VJptS1aFb17S8MciA8bgciqAdNBJgt1MnXk8GkPbjuotQEk0gxgZUYz0pEddKIi6eolIPKEkH5iiTo3027SW9/qRIfiMD3UU4AFZCTR5Yt2eVPmuSKantHexS/718DeS8irotVtbvJifLgcg8GmdLaQJpsBBC7SR1PGRQ09igUpCwdvSnE7OzmW2Zg46AAZNXWyxXJ96JAW+I4INOnWaijEbBJ0II9eDRHsoY7eozwMU/n7P98u6BwSOitVKadLaZaSMu3Qhen606tA2+iW7R7nkZRjOCOlUyafFGCYwSPMcH6Grbh5N5dmKecScAUZHPBIgR13sR44BH2o2raTG9lgYFJpN46q3vfrTjS9TaRNys6tn3sjxoO7t7aRW7vKSr4beDS4Wl1GxkTennnIp9PVbZdZYKAwJIqVid844Y8+O4c1KMHxevHU7ewg7uCEIpHOev1rK6pr8U7YklbPHOM4FB6tqDzsRNtwvO0HjPrSHIJMrGNMnhs+Hy86JGJB13ewy5JmymM7duGc/alkyyTnbDAqAk84GTX2MNJKXYKM8DI5IrTaDpomJlkjCxL1Zm9OmfOrxrwn0rSJnlVjbITxj3a1TaaZxAtyy8D4FHHX96YsiwxAwx5J4LE4AFTTI0mv0MjFgpx1OKLWbdrYWUEPZ3s930capNOPBecc4H6ZPoK847Saw7scMJHc+85PHmf6fQ16D29kYadarnbbRjLEei+6P1NeNXspmjfAJbdknxOfAfamH2vragd2QQD68j+tE2s3eo6k8bdwyOn/AI6/es7ufJptpgyVZ0OwnBX83GcfX9gacasw/jjdrcRt/wARAApHHLEZH7/pTDTbUNcBSOSBkeo/7VZpFq13HE5GTwxOOp5GfqcVoreC302A3t5gbRlQT1NGserhHa6ZaC4vCFRRhV6FvICvOO1GuanrF/3KqywZwioeAKu7R69ca1dlROggHCIh6Vq+xHZmCyt11O/Bk4ykZ/EfrQ6TIK7F9n49Ds01HURm5dcxRnw9a51zWbaS4ZXuYkYnByeg+eP0orW9WllXIZYl29WPh9P7+9Yy7jchpLV1JPJCMMn7dPrVGLdr7f8Acg7poZcE8SICQD6k8D6VVcF8QybiyOAVfecqeOh8vDHqaHinnCkLK0idGSQc7T5Z+XX0plaRCUBEwbeXdnIyEPn9zWkvs7Q3DtdDHeEbgy9GIPX9/wBPOtNaQw2gfUJgERFBA82I8PlVekWax2qPIdsac7267cDk/asf23186gy2dk+y3Tjy486PwyAO01xd6lfs+Yu7zhRnJA9aS9xdBye4fA8QKsgVbRO+iO5vAyHP6Vwmu3Im2w7IyONrDOf78qZCMxGyYu8iQDIbHDVzeQIEjmsiuccuBjd6GiTqksid3eWsQBON4XApdch7El7dswOOR1xUnC6o8D91dRsxHifCujq4ikDrHuzxhlwR8qGEssxAJUDPAYZB/pX24t0DrNLcpx0ABA+VJyGVt2gnViu3B8z41xda1d79suQvgQaDmkTckkQVl9Tir3KMiALtU/pUOlEt7v5VFUn4i3GaGlcuy4XAHw48KcQ28Cj3yXz1K8irRDbSr3cIXjw/pVq0rivsRbCMsvwkjrRtvfNPGRJIOOChA6V22kID7pKZPj0rptOaA7nC58CBkUdLp2tpbsoYBxnwB6VK5Fu2OWI9Of5GpUCiByyg5MpGSSecVy4DtvmRiR+EnH6VduuD/Ct4ysSjBJxmiU7naI1nMj+OF5+WatOr9CtI5G72ddo5CAt1P2rW2LwwRd7NGWUcRouT9aR6VFK8ixY7vcMLgZYZ6CtPLp7xMI40knuDHlgxwFrNYvdJLzX5yhZrbu4yx2qOuPX1oEajfrNb5LLlshCMYHhTbTezd1Pcd7eOiKvhngegphFpMLXvfEK3PutJ4j0FSaHU5RqXZqMY3MoVZM+Hka82vdNCSvgAHPw9MfI16Hp+oWtlK8DsJA/EgPT7VLnTtMvSTbzRD/lY4I9PI1S4f8eUvp0udkmdi+IGTTXTdPG+IIuQp6gcZ+fjgVtf9mbZSHIjCjkYkwo+ma+Tz6TpCd5cTLO6j3Y4zn7mq1d1fo8EOm2BvL0hEAJRW64z/wCPtWI7VdpP8YmMMBPdKcBR1+mKr7Q9qJNRdl2BI/BM8YHTNVdkNJk17UUijgUc8sPL1NX7W5MPOwPZSPUbr2u5VxBF7zs+PsK1ev65bxERLwq8RxgHCjwzijNXvLXRNOTTbV1XAGecZPmTWJurmF2YtJnPGM9R8uOPoamOV3pTqNzHeZwRIV5YSZXPqDjkeHpSoIFkG6PAz18VohpI0cNtIw2R3gBGOhHpx6/SupIdjd0ygclVYdCP7x+lKdwwM8ZZNqyDG0p0cHr+xFaPRrDErgA7WwNo+fP3wPtQGi2xZ8nj3vfA6bgOvp51odRuo9B0t7g474giMZx9arVO6S9tddjsLQaZauDJjEgU+PlWKt50Qb7qTYecAiqpLw6hfFn5LPyQc5oi4sbYjfM5BxgKvnVJnrdzwJe3UJPeRPGT5qME0raGGZS8ZZWB5OKKurKZWCwtGS3RGPP3NDxT3FpJslj46YFahn4LtWvYiFX+JGQBtPINHFSYzHNb4Ung4PFBRXspk3Lt256GtBY3VqUwcNu8GorNZm5t3gDDYcZ+tCrMQuNuB5Gt6+mQXK4Vh0ztJwQPnSm+7NMgYx+8h5HjTqnJnRIjptePDeBA4oi2ErD3VYg8HHU1ctneWpwyZXPiOtONPjuWJk9ljCfiy3PFWm0vS0kZMLE8RHJcr/POKsWWSICMlgB065H0phdTyFNu2KMeG1t2P+9KO7uJZcd2zA9G5xQytF7dqCI7jcPL/tXHtdwWUzK2wjnk4+dMrbR5GyxjJx0cEnFGjSiqe8pYeeKlsJvayOE3FfAkZqUwewIYhY5MeFSpbFN5p8en2QiKy+0Fs4U9PDmiNE0GaT+Lc7I183xn7VRdagBKSWLyZyOhx6/OoNQeeEoFOxOpHHhnmgdtdDe6bpEYMIEkxHx46eFA6r2pjtIWMytvY9BwW9KyFxq4t8JGjd7wRnoPWgkTUNTfvHZmG73RirFJ/Wkk7WTtbtsURhuevPyoL/aW9CLtjBkY5OD0HgK7s9BkAAcMeOeOc+NMbTs/Cp7673MBjCk4FXS6Bf4rdRWjSSwnfIfdJbqflSm2uNQaY3DSPtyScnAp7qdxpVux9xpDtIUKcCs3qWs9+e7hhAHjgfpiqQ8fwdLrlzLnvrsxxjj3f5UueYy5kS5aQdPf86F9qUR++Ec55G2qbi6aUgIgRB0VRTOLeDkZ5ZERE6nG7GRXsfZOzTs72We9ZB7TcDIOOgH9T+1eJaTK4v4gWIBYZFe9do33dmtJWHlnRB6fAc/1+9FmVcuo8/7Tao/tbKXLSZO87sYxx/I1nJL4klQTg+BAOau1NzKH5JcMSfQZ/fj9aRnfuI6AfamRjjGhs5klUIR0ZSDjwz+uP2p9b2/eMismVy3APmOn6/p6VlNKJAD8AggcDpkbc/qa33ZiBpO7iZSXGRjy8v0P60UU00K0WAyXVw+IlXLE+PjWJ7WdoF1bUGjX4FO1VzTz/wBQdaFhZjTbRsMfjIrzBGkdjuxuzyS371Sb23OOQ+hSKEiQbBz05+2aHEqyq8iptcthWbw+VcWljNNh92QPAkkGjJLX2eMXE8rgoc442/TypBXJDJG+6a4Dgc7VPIHnzTrTIIrwDYigjryef5UBbWX+IO90/ebc5UH8XrRFwL1Ygu5oYh0Gef0pVNptOCKfZbaRXPVsA/vSSf2yCT3bbGPTBNd2uqXtk/8AxHlUfVcU/tdSsb+PFwpikHOSMg0DwgttXvFdQITkfhANaKx1uR1CyKIT+Ujiq3sreSRnt1yv/wAZxQc8hWbu4rfcF45xnNQrRAJN78mws3TApVqdimMqjMufeEfFUpucbUnCHoq+JPyr5C+oWz7EuArnorrkGhLLPs1buwdu/Xd0Utg/WnltpKxIEFyWHgMjilK3N4i5uHiDrno/9il0/aFY5CpL4HUr0FK9a/vRaZV5D3Y6e7mh312CPI7xH9RgYrKDXI5/c79gT0DHOK5TSGZxPBPuz1Vhw3yqWNYL6zkG4nk+lSsz7Bnq8gPjg4/SpQFMllDHgygZPRieT8qFdnA7qBdsak5lbO0efzNWO0wmaVVab8vOMHzqmZ7mQqr/AMNR1Td4fOorLGwF7eMzb+7LZY4/CK2lnZWttGMLhQdq7uMn0FZ3T7hrePaqDe3WRjnHyo3Ur4R20SxHLE9T48dKhaazX9rFkbh8gc0k1bXvaPdiAA6Ejw9Kzd7cyP1ySc8eCj1peWk3lhkeW7+VWNTiMulnlXeuzGOCW/lQDWU8ce4uAW6qD4VbFOQT3pTHqK7a6t2dUDsw6cAgU9tdwrZGLlVBbHXHNdiIp8Z25o+4mtoFxFGDIfHJGKGt1SV/fbjrya1rWvlvmKZH5Kgg56Yr3fQ7uHW+x6x5DPBGRxyR5EfevGAlsq4DKMeBOae9l+0L6Pch4zuiJwcnj7Vjld7F7mLL7STHOcPkEckkjPP9/wB80vfTZycYbY3JGcn19K9HjOj61H3kMojc9YnfA+hwa+js3aZyxgYeJLLk/PGKNc+4xem6czKAkeFHOc59MD+tbazUaNp8l3LjvHGFzxgY5xVwXTNPX3mV2A4SMcVntc1Jr332faBwAPD5UW74v2s5qVu+pXT3ExPvnPvDjFBtp6wjPcoWHABx1oo3EomIDAqfAjrXPtUSMVmYO2PdHUGtHaHSRoZRHGNv5gOmaq1C8muplWbDQochFj4Nd3Xdoq+zqdzHLZI4+lDyX6WsLKpHev1OcmkxzcardlO7ixEg5wqjKilftF1PNxK7v86La8eSLuk2OOrHFVuVEJAV1dj024B+VMagqPUBZxCObmUc/mH71ZBrN1IRsjV1ByVAH3pMIwASVfd4fOjdPMsJw/ur5KBuNORWRp7W9inARHaNvyLgfcVYVtLcgB3d+pDEAD1x50BHYxylWVCxPJY/+avWWyibu5eVXg7Rnn18ayxi59RtcBIZyH8GKDj5mrkS4cb5H71eo93H1BFUg2LNk2wUnphuSPPFVXNz7KQkUxSFzjkng/WgYLvJ4JIGQQssg43dT9qzUiyhjGF3YOfl/Wj5oZu974TNLkeWG/TrVFy7IBJuKnrjaefnnpTDHNrawOcTEr/zFR/YphiO3UGw1BUZeWU859Aaz108kwyGI8wTQ9vLiTa4z5HNONY1q6/cbQHjhYjgkoMn9alZneRwJOPXrUqxfEW+qkndw2OFxHxj1q2zu5JpVITp0ASlxtS0h3KyMzfCp6UwhLJHtR2K5x7po6FwztFNxMWZmZgScZyAfl6Cjr73gFY7cLuGceXlXGg21vhTKCd5y5c4AHkKr16SVSXBVdwwCByFrLH2UXXdoH5VjyzYOcmks8xYnnHhirLu4IXYmFHQ4PJ9TQBaunGOvGPrOcYB4rkMQc+Nck1K0073kVO8PTA+1cDmugu44FSdKSTmmFmrS9QTxjO7GKHt7cEgPwx6A08sY0jAcptQDORis8qzaL0+2lXkEjzBJzinkF1NHHhrhtvQD19TWfl1gLiOF/dHJ3HIJ/nXJ1WaTG4FQeBgAZ8zWMY7PL7U+7Tu92c+AOQfrms/PfSsd4DBRyQSMV9JaVvc/iknw4FRrNww3iMY6Ln9/ClSKfaXck9N3karkTkMAzAfh6/+KvECgksH2jqA2MfXyq9YEMe5JUcfP3qiU3Er3EmC5T0yRQUkR37VbL5weKey2YdQ0arvPw44zVkPZ+4lXfIcEdCwzimUyxn/AOMp7sBsDjAFH2kVzMeSceQbpRp0l0bDtHkeIXJH0ouK0MBXfLkHoo90+lVqtSPQppMYVV44BPX61ZNYRqoSa4hGOoUAH70PeXFzyDM6qfJhnHlxS8iNYMsHZ2OFJc4+2KAvvrn2eMQWdyQp5IyeaWy3MuQEZRxng9fnXTW7A+8cHqa4aDg7UDH1GaWoo7yZ5ADKysfEtRKyvtMdy27jg55+9CSRNnAUjPTNdxtLGCjHaeozSTfTr/2cmN0LxEdGwdvrR0/ssUXehyS4+FvhNZ8T27oRIGV/zCrY3lVBF3u5CcD0oxmxZK2SWADqDkjb0HmDVBiXvDtQrzwD0PyqzDIxIIB8fMfSugVG8MgKnyPhSQslv77YDAZ6c1KJWObHuPlfA7sVKkrhkcWxw7DMjZ56030gD2bp0QkfepUrNZrV2QHskPA/4bH65rGatI7SSFnY8+JqVKIxx9IDyTnmq26mpUrq7ua+1KlSfR1omzA79ePGpUoviObUAjkZyec+NfdTATSotoxluceNSpXNz+yVCcvyeOlGEkMmD+EftUqVto/hjQCLCL8I8KEUkvNk5xHkehqVKwyB6zQ58Rz61bbACOTgcf1qVK1fD9GttyRmnGmMSvJJxnrUqVlimZijJiyi+83PHWlGoRR+1xju1xvbwqVKkXzxoTICi8IccdKo0tFMCkqCcnqKlSn6LlgDPACAQc9aAmA79xjgdB5VKlMagUcpk8nI5qgAFZM89etSpVCGYDBozrbxE+I5+9SpTTRN38MLeO0c/Wvk/wAKf5j+1SpQIEdmVyFJAz0BqVKlK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924" name="Picture 4" descr="Multidrug resistant Pseudomonas aerugino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48084" y="3429000"/>
            <a:ext cx="2990516" cy="2817512"/>
          </a:xfrm>
          <a:prstGeom prst="rect">
            <a:avLst/>
          </a:prstGeom>
          <a:noFill/>
        </p:spPr>
      </p:pic>
      <p:pic>
        <p:nvPicPr>
          <p:cNvPr id="209926" name="Picture 6" descr="http://aschoonerofscience.com/wp-content/uploads/Screen-shot-2009-12-27-at-7.44.11-PM-300x29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429000"/>
            <a:ext cx="28575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Pyocin S5 of PAO1 strain</a:t>
            </a:r>
            <a:endParaRPr lang="en-US" b="1" dirty="0" smtClean="0">
              <a:effectLst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14400" y="1066800"/>
            <a:ext cx="8229600" cy="5829299"/>
            <a:chOff x="914400" y="1028701"/>
            <a:chExt cx="8229600" cy="5829299"/>
          </a:xfrm>
        </p:grpSpPr>
        <p:sp>
          <p:nvSpPr>
            <p:cNvPr id="27" name="Rectangle 26"/>
            <p:cNvSpPr/>
            <p:nvPr/>
          </p:nvSpPr>
          <p:spPr>
            <a:xfrm>
              <a:off x="914400" y="4343400"/>
              <a:ext cx="8229600" cy="2514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63" name="Picture 5" descr="1-s2.0-S14384221100fsf00408-gr1.jpg"/>
            <p:cNvPicPr>
              <a:picLocks noChangeAspect="1"/>
            </p:cNvPicPr>
            <p:nvPr/>
          </p:nvPicPr>
          <p:blipFill>
            <a:blip r:embed="rId2"/>
            <a:srcRect l="10131" r="397" b="28159"/>
            <a:stretch>
              <a:fillRect/>
            </a:stretch>
          </p:blipFill>
          <p:spPr bwMode="auto">
            <a:xfrm>
              <a:off x="914400" y="1028701"/>
              <a:ext cx="8229600" cy="3428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962400" y="1447800"/>
            <a:ext cx="3025775" cy="649287"/>
            <a:chOff x="4139952" y="2204864"/>
            <a:chExt cx="3024336" cy="288032"/>
          </a:xfrm>
        </p:grpSpPr>
        <p:cxnSp>
          <p:nvCxnSpPr>
            <p:cNvPr id="15374" name="Straight Connector 31"/>
            <p:cNvCxnSpPr>
              <a:cxnSpLocks noChangeShapeType="1"/>
            </p:cNvCxnSpPr>
            <p:nvPr/>
          </p:nvCxnSpPr>
          <p:spPr bwMode="auto">
            <a:xfrm>
              <a:off x="4139952" y="2348880"/>
              <a:ext cx="3024336" cy="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5375" name="Right Arrow 32"/>
            <p:cNvSpPr>
              <a:spLocks noChangeArrowheads="1"/>
            </p:cNvSpPr>
            <p:nvPr/>
          </p:nvSpPr>
          <p:spPr bwMode="auto">
            <a:xfrm>
              <a:off x="4716016" y="2204864"/>
              <a:ext cx="1872208" cy="28803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Comic Sans MS" pitchFamily="66" charset="0"/>
                </a:rPr>
                <a:t>PA0985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181600" y="2286000"/>
            <a:ext cx="873125" cy="762000"/>
            <a:chOff x="5486400" y="3048000"/>
            <a:chExt cx="873125" cy="762000"/>
          </a:xfrm>
        </p:grpSpPr>
        <p:sp>
          <p:nvSpPr>
            <p:cNvPr id="20" name="Cloud 19"/>
            <p:cNvSpPr/>
            <p:nvPr/>
          </p:nvSpPr>
          <p:spPr>
            <a:xfrm>
              <a:off x="5486400" y="3048000"/>
              <a:ext cx="762000" cy="762000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9" name="TextBox 35"/>
            <p:cNvSpPr txBox="1">
              <a:spLocks noChangeArrowheads="1"/>
            </p:cNvSpPr>
            <p:nvPr/>
          </p:nvSpPr>
          <p:spPr bwMode="auto">
            <a:xfrm>
              <a:off x="5638800" y="3227388"/>
              <a:ext cx="720725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S5</a:t>
              </a:r>
            </a:p>
          </p:txBody>
        </p:sp>
      </p:grpSp>
      <p:sp>
        <p:nvSpPr>
          <p:cNvPr id="22" name="Down Arrow 21"/>
          <p:cNvSpPr/>
          <p:nvPr/>
        </p:nvSpPr>
        <p:spPr>
          <a:xfrm>
            <a:off x="5486400" y="19812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105400" y="4038600"/>
            <a:ext cx="873125" cy="762000"/>
            <a:chOff x="5486400" y="3048000"/>
            <a:chExt cx="873125" cy="762000"/>
          </a:xfrm>
        </p:grpSpPr>
        <p:sp>
          <p:nvSpPr>
            <p:cNvPr id="25" name="Cloud 24"/>
            <p:cNvSpPr/>
            <p:nvPr/>
          </p:nvSpPr>
          <p:spPr>
            <a:xfrm>
              <a:off x="5486400" y="3048000"/>
              <a:ext cx="762000" cy="762000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35"/>
            <p:cNvSpPr txBox="1">
              <a:spLocks noChangeArrowheads="1"/>
            </p:cNvSpPr>
            <p:nvPr/>
          </p:nvSpPr>
          <p:spPr bwMode="auto">
            <a:xfrm>
              <a:off x="5638800" y="3227388"/>
              <a:ext cx="720725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mic Sans MS" pitchFamily="66" charset="0"/>
                </a:rPr>
                <a:t>S5</a:t>
              </a:r>
            </a:p>
          </p:txBody>
        </p:sp>
      </p:grpSp>
      <p:sp>
        <p:nvSpPr>
          <p:cNvPr id="30" name="Down Arrow 29"/>
          <p:cNvSpPr/>
          <p:nvPr/>
        </p:nvSpPr>
        <p:spPr>
          <a:xfrm>
            <a:off x="5410200" y="4876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/>
          <a:srcRect l="13281" t="34000" r="16432" b="30091"/>
          <a:stretch>
            <a:fillRect/>
          </a:stretch>
        </p:blipFill>
        <p:spPr bwMode="auto">
          <a:xfrm>
            <a:off x="3124200" y="5257800"/>
            <a:ext cx="50403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/>
          <a:srcRect l="33470" t="52191" r="42090" b="36469"/>
          <a:stretch>
            <a:fillRect/>
          </a:stretch>
        </p:blipFill>
        <p:spPr bwMode="auto">
          <a:xfrm>
            <a:off x="4495800" y="5562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724400" y="5802868"/>
            <a:ext cx="141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Pore-forming</a:t>
            </a:r>
            <a:endParaRPr lang="en-US" dirty="0"/>
          </a:p>
        </p:txBody>
      </p:sp>
      <p:sp>
        <p:nvSpPr>
          <p:cNvPr id="34" name="Flowchart: Magnetic Disk 33"/>
          <p:cNvSpPr/>
          <p:nvPr/>
        </p:nvSpPr>
        <p:spPr>
          <a:xfrm>
            <a:off x="5334000" y="5257800"/>
            <a:ext cx="381000" cy="3048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2.jpg"/>
          <p:cNvPicPr>
            <a:picLocks noChangeAspect="1"/>
          </p:cNvPicPr>
          <p:nvPr/>
        </p:nvPicPr>
        <p:blipFill>
          <a:blip r:embed="rId4" cstate="print"/>
          <a:srcRect l="52699" t="47900" b="2751"/>
          <a:stretch>
            <a:fillRect/>
          </a:stretch>
        </p:blipFill>
        <p:spPr bwMode="auto">
          <a:xfrm>
            <a:off x="914400" y="4268818"/>
            <a:ext cx="2438400" cy="251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41"/>
          <p:cNvSpPr txBox="1">
            <a:spLocks noChangeArrowheads="1"/>
          </p:cNvSpPr>
          <p:nvPr/>
        </p:nvSpPr>
        <p:spPr bwMode="auto">
          <a:xfrm>
            <a:off x="1295400" y="304800"/>
            <a:ext cx="65261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baseline="0" dirty="0" smtClean="0">
                <a:latin typeface="Comic Sans MS" pitchFamily="66" charset="0"/>
              </a:rPr>
              <a:t>Primers Amplifying </a:t>
            </a:r>
            <a:r>
              <a:rPr lang="en-US" sz="3200" b="1" baseline="0" dirty="0">
                <a:latin typeface="Comic Sans MS" pitchFamily="66" charset="0"/>
              </a:rPr>
              <a:t>Target DNA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838200" y="1143000"/>
          <a:ext cx="8000999" cy="1752601"/>
        </p:xfrm>
        <a:graphic>
          <a:graphicData uri="http://schemas.openxmlformats.org/drawingml/2006/table">
            <a:tbl>
              <a:tblPr/>
              <a:tblGrid>
                <a:gridCol w="4698096"/>
                <a:gridCol w="1282189"/>
                <a:gridCol w="620183"/>
                <a:gridCol w="638532"/>
                <a:gridCol w="761999"/>
              </a:tblGrid>
              <a:tr h="564683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latin typeface="Times New Roman"/>
                          <a:ea typeface="SimSun"/>
                          <a:cs typeface="Arial"/>
                        </a:rPr>
                        <a:t>Cloning </a:t>
                      </a:r>
                      <a:r>
                        <a:rPr lang="en-US" sz="1400" b="1" kern="100" dirty="0" smtClean="0">
                          <a:latin typeface="Times New Roman"/>
                          <a:ea typeface="SimSun"/>
                          <a:cs typeface="Arial"/>
                        </a:rPr>
                        <a:t> primers of </a:t>
                      </a:r>
                      <a:r>
                        <a:rPr lang="en-US" sz="1400" b="1" kern="100" dirty="0" err="1" smtClean="0">
                          <a:latin typeface="Times New Roman"/>
                          <a:ea typeface="SimSun"/>
                          <a:cs typeface="Arial"/>
                        </a:rPr>
                        <a:t>Pyocin</a:t>
                      </a:r>
                      <a:r>
                        <a:rPr lang="en-US" sz="1400" b="1" kern="100" dirty="0" smtClean="0">
                          <a:latin typeface="Times New Roman"/>
                          <a:ea typeface="SimSun"/>
                          <a:cs typeface="Arial"/>
                        </a:rPr>
                        <a:t> S5 gene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6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>
                          <a:latin typeface="Times New Roman"/>
                          <a:ea typeface="SimSun"/>
                          <a:cs typeface="Arial"/>
                        </a:rPr>
                        <a:t>GGAATTC</a:t>
                      </a:r>
                      <a:r>
                        <a:rPr lang="en-US" sz="1400" u="sng" kern="0">
                          <a:latin typeface="Times New Roman"/>
                          <a:ea typeface="SimSun"/>
                          <a:cs typeface="Arial"/>
                        </a:rPr>
                        <a:t>CATATG</a:t>
                      </a:r>
                      <a:r>
                        <a:rPr lang="en-US" sz="1400" kern="0">
                          <a:latin typeface="Times New Roman"/>
                          <a:ea typeface="SimSun"/>
                          <a:cs typeface="Arial"/>
                        </a:rPr>
                        <a:t>TCCAATGACAACGAAGTACCTGG</a:t>
                      </a:r>
                      <a:endParaRPr lang="en-US" sz="1400" kern="10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latin typeface="Times New Roman"/>
                          <a:ea typeface="SimSun"/>
                          <a:cs typeface="Arial"/>
                        </a:rPr>
                        <a:t>Fw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SimSun"/>
                          <a:cs typeface="Arial"/>
                        </a:rPr>
                        <a:t>60</a:t>
                      </a: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Times New Roman"/>
                          <a:ea typeface="SimSun"/>
                          <a:cs typeface="Arial"/>
                        </a:rPr>
                        <a:t>1848</a:t>
                      </a: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00">
                          <a:latin typeface="Times New Roman"/>
                          <a:ea typeface="SimSun"/>
                          <a:cs typeface="Arial"/>
                        </a:rPr>
                        <a:t>Nde1</a:t>
                      </a:r>
                      <a:endParaRPr lang="en-US" sz="1400" kern="10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dirty="0" smtClean="0">
                          <a:latin typeface="Arial"/>
                          <a:ea typeface="SimSun"/>
                          <a:cs typeface="Arial"/>
                        </a:rPr>
                        <a:t>CG</a:t>
                      </a:r>
                      <a:r>
                        <a:rPr lang="en-US" sz="1400" u="sng" kern="0" dirty="0" smtClean="0">
                          <a:latin typeface="Arial"/>
                          <a:ea typeface="SimSun"/>
                          <a:cs typeface="Arial"/>
                        </a:rPr>
                        <a:t>GGATCC</a:t>
                      </a:r>
                      <a:r>
                        <a:rPr lang="en-US" sz="1400" kern="0" dirty="0" smtClean="0">
                          <a:latin typeface="Times New Roman"/>
                          <a:ea typeface="SimSun"/>
                          <a:cs typeface="Arial"/>
                        </a:rPr>
                        <a:t>TTGAGCTTTAAATACTATTGGGC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latin typeface="Times New Roman"/>
                          <a:ea typeface="SimSun"/>
                          <a:cs typeface="Arial"/>
                        </a:rPr>
                        <a:t>Rv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Times New Roman"/>
                          <a:ea typeface="SimSun"/>
                          <a:cs typeface="Arial"/>
                        </a:rPr>
                        <a:t>54.8</a:t>
                      </a:r>
                    </a:p>
                  </a:txBody>
                  <a:tcPr marL="62345" marR="62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latin typeface="Times New Roman"/>
                          <a:ea typeface="SimSun"/>
                          <a:cs typeface="Arial"/>
                        </a:rPr>
                        <a:t>BamH1</a:t>
                      </a:r>
                      <a:endParaRPr lang="en-US" sz="1400" kern="100" dirty="0">
                        <a:latin typeface="Times New Roman"/>
                        <a:ea typeface="SimSun"/>
                        <a:cs typeface="Arial"/>
                      </a:endParaRPr>
                    </a:p>
                  </a:txBody>
                  <a:tcPr marL="62345" marR="62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068" t="12500" r="16837" b="12500"/>
          <a:stretch>
            <a:fillRect/>
          </a:stretch>
        </p:blipFill>
        <p:spPr bwMode="auto">
          <a:xfrm>
            <a:off x="2590800" y="2971800"/>
            <a:ext cx="41560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5219700" y="61706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rgbClr val="DDDDDD"/>
              </a:solidFill>
            </a:endParaRPr>
          </a:p>
        </p:txBody>
      </p:sp>
      <p:pic>
        <p:nvPicPr>
          <p:cNvPr id="50179" name="Picture 5" descr="la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5" descr="20_02_GeneCloningPreview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136525"/>
            <a:ext cx="66405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359025" y="165100"/>
            <a:ext cx="784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Bacterium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876425" y="1066800"/>
            <a:ext cx="97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Bacterial</a:t>
            </a:r>
            <a:br>
              <a:rPr lang="en-US" sz="1200" b="1"/>
            </a:br>
            <a:r>
              <a:rPr lang="en-US" sz="1200" b="1"/>
              <a:t>chromosome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2425" y="1066800"/>
            <a:ext cx="5937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Plasmid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40200" y="1689100"/>
            <a:ext cx="222250" cy="241300"/>
            <a:chOff x="536" y="1320"/>
            <a:chExt cx="140" cy="152"/>
          </a:xfrm>
        </p:grpSpPr>
        <p:sp>
          <p:nvSpPr>
            <p:cNvPr id="10283" name="Oval 7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84" name="Text Box 8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56000" y="342900"/>
            <a:ext cx="222250" cy="241300"/>
            <a:chOff x="536" y="1320"/>
            <a:chExt cx="140" cy="152"/>
          </a:xfrm>
        </p:grpSpPr>
        <p:sp>
          <p:nvSpPr>
            <p:cNvPr id="10281" name="Oval 11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82" name="Text Box 12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14900" y="2743200"/>
            <a:ext cx="222250" cy="241300"/>
            <a:chOff x="536" y="1320"/>
            <a:chExt cx="140" cy="152"/>
          </a:xfrm>
        </p:grpSpPr>
        <p:sp>
          <p:nvSpPr>
            <p:cNvPr id="10279" name="Oval 14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80" name="Text Box 15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00" y="4152900"/>
            <a:ext cx="222250" cy="241300"/>
            <a:chOff x="536" y="1320"/>
            <a:chExt cx="140" cy="152"/>
          </a:xfrm>
        </p:grpSpPr>
        <p:sp>
          <p:nvSpPr>
            <p:cNvPr id="10277" name="Oval 17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78" name="Text Box 18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3768725" y="355600"/>
            <a:ext cx="1343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inserted into</a:t>
            </a:r>
            <a:br>
              <a:rPr lang="en-US" sz="1200" b="1"/>
            </a:br>
            <a:r>
              <a:rPr lang="en-US" sz="1200" b="1"/>
              <a:t>plasmid</a:t>
            </a:r>
          </a:p>
        </p:txBody>
      </p:sp>
      <p:sp>
        <p:nvSpPr>
          <p:cNvPr id="10252" name="Text Box 20"/>
          <p:cNvSpPr txBox="1">
            <a:spLocks noChangeArrowheads="1"/>
          </p:cNvSpPr>
          <p:nvPr/>
        </p:nvSpPr>
        <p:spPr bwMode="auto">
          <a:xfrm>
            <a:off x="6334125" y="444500"/>
            <a:ext cx="1520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Cell containing gene</a:t>
            </a:r>
            <a:br>
              <a:rPr lang="en-US" sz="1200" b="1"/>
            </a:br>
            <a:r>
              <a:rPr lang="en-US" sz="1200" b="1"/>
              <a:t>of interest</a:t>
            </a:r>
          </a:p>
        </p:txBody>
      </p:sp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2905125" y="1422400"/>
            <a:ext cx="11017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Recombinant</a:t>
            </a:r>
            <a:br>
              <a:rPr lang="en-US" sz="1200" b="1"/>
            </a:br>
            <a:r>
              <a:rPr lang="en-US" sz="1200" b="1"/>
              <a:t>DNA (plasmid)</a:t>
            </a: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4606925" y="1244600"/>
            <a:ext cx="593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of </a:t>
            </a:r>
            <a:br>
              <a:rPr lang="en-US" sz="1200" b="1"/>
            </a:br>
            <a:r>
              <a:rPr lang="en-US" sz="1200" b="1"/>
              <a:t>interest</a:t>
            </a:r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4365625" y="1714500"/>
            <a:ext cx="1203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Plasmid put into</a:t>
            </a:r>
            <a:br>
              <a:rPr lang="en-US" sz="1200" b="1"/>
            </a:br>
            <a:r>
              <a:rPr lang="en-US" sz="1200" b="1"/>
              <a:t>bacterial cell</a:t>
            </a: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5711825" y="1498600"/>
            <a:ext cx="1203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DNA of</a:t>
            </a:r>
            <a:br>
              <a:rPr lang="en-US" sz="1200" b="1"/>
            </a:br>
            <a:r>
              <a:rPr lang="en-US" sz="1200" b="1"/>
              <a:t>chromosome</a:t>
            </a:r>
            <a:br>
              <a:rPr lang="en-US" sz="1200" b="1"/>
            </a:br>
            <a:r>
              <a:rPr lang="en-US" sz="1200" b="1"/>
              <a:t>(“foreign” DNA)</a:t>
            </a: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2435225" y="2184400"/>
            <a:ext cx="9874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Recombinant</a:t>
            </a:r>
            <a:br>
              <a:rPr lang="en-US" sz="1200" b="1"/>
            </a:br>
            <a:r>
              <a:rPr lang="en-US" sz="1200" b="1"/>
              <a:t>bacterium</a:t>
            </a:r>
          </a:p>
        </p:txBody>
      </p:sp>
      <p:sp>
        <p:nvSpPr>
          <p:cNvPr id="10258" name="Text Box 26"/>
          <p:cNvSpPr txBox="1">
            <a:spLocks noChangeArrowheads="1"/>
          </p:cNvSpPr>
          <p:nvPr/>
        </p:nvSpPr>
        <p:spPr bwMode="auto">
          <a:xfrm>
            <a:off x="5127625" y="2755900"/>
            <a:ext cx="2320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Host cell grown in culture to</a:t>
            </a:r>
            <a:br>
              <a:rPr lang="en-US" sz="1200" b="1"/>
            </a:br>
            <a:r>
              <a:rPr lang="en-US" sz="1200" b="1"/>
              <a:t>form a clone of cells containing</a:t>
            </a:r>
            <a:br>
              <a:rPr lang="en-US" sz="1200" b="1"/>
            </a:br>
            <a:r>
              <a:rPr lang="en-US" sz="1200" b="1"/>
              <a:t>the “cloned” gene of interest</a:t>
            </a:r>
          </a:p>
        </p:txBody>
      </p:sp>
      <p:sp>
        <p:nvSpPr>
          <p:cNvPr id="10259" name="Text Box 27"/>
          <p:cNvSpPr txBox="1">
            <a:spLocks noChangeArrowheads="1"/>
          </p:cNvSpPr>
          <p:nvPr/>
        </p:nvSpPr>
        <p:spPr bwMode="auto">
          <a:xfrm>
            <a:off x="2460625" y="3441700"/>
            <a:ext cx="619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of </a:t>
            </a:r>
            <a:br>
              <a:rPr lang="en-US" sz="1200" b="1"/>
            </a:br>
            <a:r>
              <a:rPr lang="en-US" sz="1200" b="1"/>
              <a:t>interest</a:t>
            </a:r>
          </a:p>
        </p:txBody>
      </p:sp>
      <p:sp>
        <p:nvSpPr>
          <p:cNvPr id="10260" name="Text Box 28"/>
          <p:cNvSpPr txBox="1">
            <a:spLocks noChangeArrowheads="1"/>
          </p:cNvSpPr>
          <p:nvPr/>
        </p:nvSpPr>
        <p:spPr bwMode="auto">
          <a:xfrm>
            <a:off x="5038725" y="3378200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Protein expressed from</a:t>
            </a:r>
            <a:br>
              <a:rPr lang="en-US" sz="1200" b="1"/>
            </a:br>
            <a:r>
              <a:rPr lang="en-US" sz="1200" b="1"/>
              <a:t>gene of interest</a:t>
            </a:r>
          </a:p>
        </p:txBody>
      </p:sp>
      <p:sp>
        <p:nvSpPr>
          <p:cNvPr id="10261" name="Text Box 29"/>
          <p:cNvSpPr txBox="1">
            <a:spLocks noChangeArrowheads="1"/>
          </p:cNvSpPr>
          <p:nvPr/>
        </p:nvSpPr>
        <p:spPr bwMode="auto">
          <a:xfrm>
            <a:off x="5280025" y="3835400"/>
            <a:ext cx="1317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Protein harvested</a:t>
            </a:r>
          </a:p>
        </p:txBody>
      </p:sp>
      <p:sp>
        <p:nvSpPr>
          <p:cNvPr id="10262" name="Text Box 30"/>
          <p:cNvSpPr txBox="1">
            <a:spLocks noChangeArrowheads="1"/>
          </p:cNvSpPr>
          <p:nvPr/>
        </p:nvSpPr>
        <p:spPr bwMode="auto">
          <a:xfrm>
            <a:off x="1851025" y="3860800"/>
            <a:ext cx="1101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Copies of gene</a:t>
            </a:r>
          </a:p>
        </p:txBody>
      </p:sp>
      <p:sp>
        <p:nvSpPr>
          <p:cNvPr id="10263" name="Text Box 31"/>
          <p:cNvSpPr txBox="1">
            <a:spLocks noChangeArrowheads="1"/>
          </p:cNvSpPr>
          <p:nvPr/>
        </p:nvSpPr>
        <p:spPr bwMode="auto">
          <a:xfrm>
            <a:off x="3717925" y="41783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Basic research</a:t>
            </a:r>
            <a:br>
              <a:rPr lang="en-US" sz="1200" b="1"/>
            </a:br>
            <a:r>
              <a:rPr lang="en-US" sz="1200" b="1"/>
              <a:t>and various</a:t>
            </a:r>
            <a:br>
              <a:rPr lang="en-US" sz="1200" b="1"/>
            </a:br>
            <a:r>
              <a:rPr lang="en-US" sz="1200" b="1"/>
              <a:t>applications</a:t>
            </a:r>
          </a:p>
        </p:txBody>
      </p:sp>
      <p:sp>
        <p:nvSpPr>
          <p:cNvPr id="10264" name="Text Box 32"/>
          <p:cNvSpPr txBox="1">
            <a:spLocks noChangeArrowheads="1"/>
          </p:cNvSpPr>
          <p:nvPr/>
        </p:nvSpPr>
        <p:spPr bwMode="auto">
          <a:xfrm>
            <a:off x="5965825" y="4343400"/>
            <a:ext cx="73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Basic</a:t>
            </a:r>
            <a:br>
              <a:rPr lang="en-US" sz="1200" b="1"/>
            </a:br>
            <a:r>
              <a:rPr lang="en-US" sz="1200" b="1"/>
              <a:t>research</a:t>
            </a:r>
            <a:br>
              <a:rPr lang="en-US" sz="1200" b="1"/>
            </a:br>
            <a:r>
              <a:rPr lang="en-US" sz="1200" b="1"/>
              <a:t>on protein</a:t>
            </a:r>
          </a:p>
        </p:txBody>
      </p:sp>
      <p:sp>
        <p:nvSpPr>
          <p:cNvPr id="10265" name="Text Box 33"/>
          <p:cNvSpPr txBox="1">
            <a:spLocks noChangeArrowheads="1"/>
          </p:cNvSpPr>
          <p:nvPr/>
        </p:nvSpPr>
        <p:spPr bwMode="auto">
          <a:xfrm>
            <a:off x="1558925" y="4356100"/>
            <a:ext cx="6699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Basic </a:t>
            </a:r>
            <a:br>
              <a:rPr lang="en-US" sz="1200" b="1"/>
            </a:br>
            <a:r>
              <a:rPr lang="en-US" sz="1200" b="1"/>
              <a:t>research </a:t>
            </a:r>
            <a:br>
              <a:rPr lang="en-US" sz="1200" b="1"/>
            </a:br>
            <a:r>
              <a:rPr lang="en-US" sz="1200" b="1"/>
              <a:t>on gene</a:t>
            </a:r>
          </a:p>
        </p:txBody>
      </p:sp>
      <p:sp>
        <p:nvSpPr>
          <p:cNvPr id="10266" name="Text Box 34"/>
          <p:cNvSpPr txBox="1">
            <a:spLocks noChangeArrowheads="1"/>
          </p:cNvSpPr>
          <p:nvPr/>
        </p:nvSpPr>
        <p:spPr bwMode="auto">
          <a:xfrm>
            <a:off x="1292225" y="5994400"/>
            <a:ext cx="1419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for pest</a:t>
            </a:r>
            <a:br>
              <a:rPr lang="en-US" sz="1200" b="1"/>
            </a:br>
            <a:r>
              <a:rPr lang="en-US" sz="1200" b="1"/>
              <a:t>resistance inserted</a:t>
            </a:r>
            <a:br>
              <a:rPr lang="en-US" sz="1200" b="1"/>
            </a:br>
            <a:r>
              <a:rPr lang="en-US" sz="1200" b="1"/>
              <a:t>into plants</a:t>
            </a:r>
          </a:p>
        </p:txBody>
      </p:sp>
      <p:sp>
        <p:nvSpPr>
          <p:cNvPr id="10267" name="Text Box 35"/>
          <p:cNvSpPr txBox="1">
            <a:spLocks noChangeArrowheads="1"/>
          </p:cNvSpPr>
          <p:nvPr/>
        </p:nvSpPr>
        <p:spPr bwMode="auto">
          <a:xfrm>
            <a:off x="2828925" y="5994400"/>
            <a:ext cx="15208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used to alter</a:t>
            </a:r>
            <a:br>
              <a:rPr lang="en-US" sz="1200" b="1"/>
            </a:br>
            <a:r>
              <a:rPr lang="en-US" sz="1200" b="1"/>
              <a:t>bacteria for cleaning</a:t>
            </a:r>
            <a:br>
              <a:rPr lang="en-US" sz="1200" b="1"/>
            </a:br>
            <a:r>
              <a:rPr lang="en-US" sz="1200" b="1"/>
              <a:t>up toxic waste</a:t>
            </a:r>
          </a:p>
        </p:txBody>
      </p:sp>
      <p:sp>
        <p:nvSpPr>
          <p:cNvPr id="10268" name="Text Box 36"/>
          <p:cNvSpPr txBox="1">
            <a:spLocks noChangeArrowheads="1"/>
          </p:cNvSpPr>
          <p:nvPr/>
        </p:nvSpPr>
        <p:spPr bwMode="auto">
          <a:xfrm>
            <a:off x="4391025" y="5994400"/>
            <a:ext cx="1419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Protein dissolves</a:t>
            </a:r>
            <a:br>
              <a:rPr lang="en-US" sz="1200" b="1"/>
            </a:br>
            <a:r>
              <a:rPr lang="en-US" sz="1200" b="1"/>
              <a:t>blood clots in heart</a:t>
            </a:r>
            <a:br>
              <a:rPr lang="en-US" sz="1200" b="1"/>
            </a:br>
            <a:r>
              <a:rPr lang="en-US" sz="1200" b="1"/>
              <a:t>attack therapy</a:t>
            </a:r>
          </a:p>
        </p:txBody>
      </p:sp>
      <p:sp>
        <p:nvSpPr>
          <p:cNvPr id="10269" name="Text Box 37"/>
          <p:cNvSpPr txBox="1">
            <a:spLocks noChangeArrowheads="1"/>
          </p:cNvSpPr>
          <p:nvPr/>
        </p:nvSpPr>
        <p:spPr bwMode="auto">
          <a:xfrm>
            <a:off x="5953125" y="6007100"/>
            <a:ext cx="11398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Human growth</a:t>
            </a:r>
            <a:br>
              <a:rPr lang="en-US" sz="1200" b="1"/>
            </a:br>
            <a:r>
              <a:rPr lang="en-US" sz="1200" b="1"/>
              <a:t>hormone treats</a:t>
            </a:r>
            <a:br>
              <a:rPr lang="en-US" sz="1200" b="1"/>
            </a:br>
            <a:r>
              <a:rPr lang="en-US" sz="1200" b="1"/>
              <a:t>stunted growth</a:t>
            </a:r>
          </a:p>
        </p:txBody>
      </p:sp>
      <p:sp>
        <p:nvSpPr>
          <p:cNvPr id="10270" name="Line 38"/>
          <p:cNvSpPr>
            <a:spLocks noChangeShapeType="1"/>
          </p:cNvSpPr>
          <p:nvPr/>
        </p:nvSpPr>
        <p:spPr bwMode="auto">
          <a:xfrm>
            <a:off x="3086100" y="3530600"/>
            <a:ext cx="3429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Line 39"/>
          <p:cNvSpPr>
            <a:spLocks noChangeShapeType="1"/>
          </p:cNvSpPr>
          <p:nvPr/>
        </p:nvSpPr>
        <p:spPr bwMode="auto">
          <a:xfrm>
            <a:off x="4737100" y="3352800"/>
            <a:ext cx="2667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40"/>
          <p:cNvSpPr>
            <a:spLocks noChangeShapeType="1"/>
          </p:cNvSpPr>
          <p:nvPr/>
        </p:nvSpPr>
        <p:spPr bwMode="auto">
          <a:xfrm>
            <a:off x="5575300" y="1092200"/>
            <a:ext cx="1651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Line 41"/>
          <p:cNvSpPr>
            <a:spLocks noChangeShapeType="1"/>
          </p:cNvSpPr>
          <p:nvPr/>
        </p:nvSpPr>
        <p:spPr bwMode="auto">
          <a:xfrm flipH="1">
            <a:off x="5194300" y="965200"/>
            <a:ext cx="2413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42"/>
          <p:cNvSpPr>
            <a:spLocks noChangeShapeType="1"/>
          </p:cNvSpPr>
          <p:nvPr/>
        </p:nvSpPr>
        <p:spPr bwMode="auto">
          <a:xfrm>
            <a:off x="4394200" y="1270000"/>
            <a:ext cx="1905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Line 43"/>
          <p:cNvSpPr>
            <a:spLocks noChangeShapeType="1"/>
          </p:cNvSpPr>
          <p:nvPr/>
        </p:nvSpPr>
        <p:spPr bwMode="auto">
          <a:xfrm>
            <a:off x="2997200" y="8382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Line 44"/>
          <p:cNvSpPr>
            <a:spLocks noChangeShapeType="1"/>
          </p:cNvSpPr>
          <p:nvPr/>
        </p:nvSpPr>
        <p:spPr bwMode="auto">
          <a:xfrm>
            <a:off x="2192338" y="849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762000" y="427038"/>
            <a:ext cx="7467600" cy="11731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Comic Sans MS" pitchFamily="66" charset="0"/>
                <a:ea typeface="ＭＳ Ｐゴシック" pitchFamily="34" charset="-128"/>
              </a:rPr>
              <a:t>What is cloning used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Agricultural</a:t>
            </a:r>
          </a:p>
          <a:p>
            <a:pPr lvl="1" eaLnBrk="1" hangingPunct="1">
              <a:buClr>
                <a:srgbClr val="9D09D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Genes coding for </a:t>
            </a:r>
            <a:r>
              <a:rPr lang="en-US" sz="2800" b="1" u="sng" dirty="0" smtClean="0">
                <a:solidFill>
                  <a:srgbClr val="4E0468"/>
                </a:solidFill>
                <a:latin typeface="Comic Sans MS" pitchFamily="66" charset="0"/>
                <a:ea typeface="ＭＳ Ｐゴシック" pitchFamily="34" charset="-128"/>
              </a:rPr>
              <a:t>traits</a:t>
            </a:r>
            <a:r>
              <a:rPr lang="en-US" sz="2800" b="1" dirty="0" smtClean="0">
                <a:solidFill>
                  <a:srgbClr val="4E0468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such as frost, pest or 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drought resistance can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be genetically transformed into plants</a:t>
            </a:r>
          </a:p>
        </p:txBody>
      </p:sp>
      <p:pic>
        <p:nvPicPr>
          <p:cNvPr id="242690" name="Picture 2" descr="http://www.scq.ubc.ca/wp-content/GMcro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8982" y="2057400"/>
            <a:ext cx="5162618" cy="4029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450"/>
            <a:ext cx="7583487" cy="192881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Medical</a:t>
            </a:r>
          </a:p>
          <a:p>
            <a:pPr lvl="1" eaLnBrk="1" hangingPunct="1">
              <a:buClr>
                <a:srgbClr val="9D09D1"/>
              </a:buCl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Production of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human </a:t>
            </a:r>
            <a:r>
              <a:rPr lang="en-US" sz="2800" b="1" dirty="0" smtClean="0">
                <a:latin typeface="Comic Sans MS" pitchFamily="66" charset="0"/>
                <a:ea typeface="ＭＳ Ｐゴシック" pitchFamily="34" charset="-128"/>
              </a:rPr>
              <a:t>proteins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to treat genetic diseases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55738" y="3589338"/>
          <a:ext cx="6232525" cy="3108960"/>
        </p:xfrm>
        <a:graphic>
          <a:graphicData uri="http://schemas.openxmlformats.org/drawingml/2006/table">
            <a:tbl>
              <a:tblPr/>
              <a:tblGrid>
                <a:gridCol w="3365500"/>
                <a:gridCol w="28670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03154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Disease/Disorder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Human insulin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Diabetes mellitus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Human Growth Hormone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Deficiency in children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Erythropoietin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Anemia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DNase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Cystic fibrosis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Human antibody blocker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charset="0"/>
                          <a:ea typeface="ＭＳ Ｐゴシック" charset="0"/>
                          <a:cs typeface="Arial" charset="0"/>
                        </a:rPr>
                        <a:t>Asthma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8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Environmental</a:t>
            </a:r>
          </a:p>
          <a:p>
            <a:pPr lvl="1" eaLnBrk="1" hangingPunct="1">
              <a:buClr>
                <a:srgbClr val="9D09D1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Bacteria can be genetically transformed with genes enabling them to </a:t>
            </a:r>
            <a:r>
              <a:rPr lang="en-US" sz="2800" b="1" dirty="0" smtClean="0">
                <a:latin typeface="Comic Sans MS" pitchFamily="66" charset="0"/>
                <a:ea typeface="ＭＳ Ｐゴシック" pitchFamily="34" charset="-128"/>
              </a:rPr>
              <a:t>digest oil spills </a:t>
            </a:r>
            <a:r>
              <a:rPr lang="en-US" dirty="0" smtClean="0">
                <a:latin typeface="Comic Sans MS" pitchFamily="66" charset="0"/>
                <a:ea typeface="ＭＳ Ｐゴシック" pitchFamily="34" charset="-128"/>
              </a:rPr>
              <a:t>or remove </a:t>
            </a:r>
            <a:r>
              <a:rPr lang="en-US" sz="2800" b="1" dirty="0" smtClean="0">
                <a:latin typeface="Comic Sans MS" pitchFamily="66" charset="0"/>
                <a:ea typeface="ＭＳ Ｐゴシック" pitchFamily="34" charset="-128"/>
              </a:rPr>
              <a:t>pollutants </a:t>
            </a:r>
            <a:r>
              <a:rPr lang="en-US" sz="2800" dirty="0" smtClean="0">
                <a:latin typeface="Comic Sans MS" pitchFamily="66" charset="0"/>
                <a:ea typeface="ＭＳ Ｐゴシック" pitchFamily="34" charset="-128"/>
              </a:rPr>
              <a:t>from the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14706" b="29091"/>
          <a:stretch>
            <a:fillRect/>
          </a:stretch>
        </p:blipFill>
        <p:spPr bwMode="auto">
          <a:xfrm>
            <a:off x="1108075" y="4070350"/>
            <a:ext cx="692785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316661" cy="1004887"/>
          </a:xfrm>
        </p:spPr>
        <p:txBody>
          <a:bodyPr>
            <a:normAutofit/>
          </a:bodyPr>
          <a:lstStyle/>
          <a:p>
            <a:r>
              <a:rPr lang="en-ZA" sz="4800" b="1" dirty="0">
                <a:latin typeface="Comic Sans MS" pitchFamily="66" charset="0"/>
              </a:rPr>
              <a:t>CLONING PROCESS</a:t>
            </a:r>
            <a:endParaRPr lang="en-GB" sz="4800" b="1" dirty="0">
              <a:latin typeface="Comic Sans MS" pitchFamily="66" charset="0"/>
            </a:endParaRPr>
          </a:p>
        </p:txBody>
      </p:sp>
      <p:pic>
        <p:nvPicPr>
          <p:cNvPr id="297991" name="Picture 7" descr="plasmi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052" y="1447800"/>
            <a:ext cx="632354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90678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ZA" sz="2800" dirty="0" smtClean="0">
                <a:latin typeface="Comic Sans MS" pitchFamily="66" charset="0"/>
              </a:rPr>
              <a:t>DNA isolation and </a:t>
            </a:r>
            <a:r>
              <a:rPr lang="en-US" sz="2800" dirty="0" smtClean="0">
                <a:latin typeface="Comic Sans MS" pitchFamily="66" charset="0"/>
              </a:rPr>
              <a:t>Target Gene Amplification</a:t>
            </a:r>
          </a:p>
          <a:p>
            <a:pPr>
              <a:buNone/>
            </a:pP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Cut Target Gene and Plasmid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Ligation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Transformation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 Cellular Screening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latin typeface="Comic Sans MS" pitchFamily="66" charset="0"/>
              </a:rPr>
              <a:t>Protein Expression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316661" cy="1004887"/>
          </a:xfrm>
        </p:spPr>
        <p:txBody>
          <a:bodyPr>
            <a:normAutofit/>
          </a:bodyPr>
          <a:lstStyle/>
          <a:p>
            <a:r>
              <a:rPr lang="en-ZA" sz="4800" b="1" dirty="0">
                <a:latin typeface="Comic Sans MS" pitchFamily="66" charset="0"/>
              </a:rPr>
              <a:t>CLONING PROCESS</a:t>
            </a:r>
            <a:endParaRPr lang="en-GB" sz="4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3530599"/>
            <a:ext cx="8382000" cy="3556001"/>
            <a:chOff x="762000" y="2514600"/>
            <a:chExt cx="8382000" cy="4267200"/>
          </a:xfrm>
        </p:grpSpPr>
        <p:pic>
          <p:nvPicPr>
            <p:cNvPr id="829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3307081"/>
              <a:ext cx="1676400" cy="2103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82979" name="Object 35"/>
            <p:cNvGraphicFramePr>
              <a:graphicFrameLocks noChangeAspect="1"/>
            </p:cNvGraphicFramePr>
            <p:nvPr/>
          </p:nvGraphicFramePr>
          <p:xfrm>
            <a:off x="762000" y="3235471"/>
            <a:ext cx="2490027" cy="2357608"/>
          </p:xfrm>
          <a:graphic>
            <a:graphicData uri="http://schemas.openxmlformats.org/presentationml/2006/ole">
              <p:oleObj spid="_x0000_s233474" name="Clip" r:id="rId4" imgW="2504520" imgH="2371320" progId="">
                <p:embed/>
              </p:oleObj>
            </a:graphicData>
          </a:graphic>
        </p:graphicFrame>
        <p:graphicFrame>
          <p:nvGraphicFramePr>
            <p:cNvPr id="7" name="Object 276"/>
            <p:cNvGraphicFramePr>
              <a:graphicFrameLocks noChangeAspect="1"/>
            </p:cNvGraphicFramePr>
            <p:nvPr/>
          </p:nvGraphicFramePr>
          <p:xfrm>
            <a:off x="7151687" y="4038600"/>
            <a:ext cx="1992313" cy="2743200"/>
          </p:xfrm>
          <a:graphic>
            <a:graphicData uri="http://schemas.openxmlformats.org/presentationml/2006/ole">
              <p:oleObj spid="_x0000_s233475" name="Clip" r:id="rId5" imgW="2309760" imgH="3176280" progId="">
                <p:embed/>
              </p:oleObj>
            </a:graphicData>
          </a:graphic>
        </p:graphicFrame>
        <p:sp>
          <p:nvSpPr>
            <p:cNvPr id="8" name="Freeform 277"/>
            <p:cNvSpPr>
              <a:spLocks/>
            </p:cNvSpPr>
            <p:nvPr/>
          </p:nvSpPr>
          <p:spPr bwMode="auto">
            <a:xfrm>
              <a:off x="5322887" y="2514600"/>
              <a:ext cx="3055938" cy="3149600"/>
            </a:xfrm>
            <a:custGeom>
              <a:avLst/>
              <a:gdLst/>
              <a:ahLst/>
              <a:cxnLst>
                <a:cxn ang="0">
                  <a:pos x="0" y="489"/>
                </a:cxn>
                <a:cxn ang="0">
                  <a:pos x="154" y="627"/>
                </a:cxn>
                <a:cxn ang="0">
                  <a:pos x="324" y="700"/>
                </a:cxn>
                <a:cxn ang="0">
                  <a:pos x="389" y="456"/>
                </a:cxn>
                <a:cxn ang="0">
                  <a:pos x="170" y="610"/>
                </a:cxn>
                <a:cxn ang="0">
                  <a:pos x="65" y="773"/>
                </a:cxn>
                <a:cxn ang="0">
                  <a:pos x="243" y="951"/>
                </a:cxn>
                <a:cxn ang="0">
                  <a:pos x="162" y="967"/>
                </a:cxn>
                <a:cxn ang="0">
                  <a:pos x="349" y="878"/>
                </a:cxn>
                <a:cxn ang="0">
                  <a:pos x="284" y="805"/>
                </a:cxn>
                <a:cxn ang="0">
                  <a:pos x="195" y="1210"/>
                </a:cxn>
                <a:cxn ang="0">
                  <a:pos x="292" y="1267"/>
                </a:cxn>
                <a:cxn ang="0">
                  <a:pos x="454" y="1024"/>
                </a:cxn>
                <a:cxn ang="0">
                  <a:pos x="219" y="1340"/>
                </a:cxn>
                <a:cxn ang="0">
                  <a:pos x="406" y="1372"/>
                </a:cxn>
                <a:cxn ang="0">
                  <a:pos x="470" y="1381"/>
                </a:cxn>
                <a:cxn ang="0">
                  <a:pos x="406" y="1648"/>
                </a:cxn>
                <a:cxn ang="0">
                  <a:pos x="730" y="1291"/>
                </a:cxn>
                <a:cxn ang="0">
                  <a:pos x="835" y="1413"/>
                </a:cxn>
                <a:cxn ang="0">
                  <a:pos x="819" y="1283"/>
                </a:cxn>
                <a:cxn ang="0">
                  <a:pos x="665" y="1591"/>
                </a:cxn>
                <a:cxn ang="0">
                  <a:pos x="722" y="1413"/>
                </a:cxn>
                <a:cxn ang="0">
                  <a:pos x="706" y="1275"/>
                </a:cxn>
                <a:cxn ang="0">
                  <a:pos x="916" y="870"/>
                </a:cxn>
                <a:cxn ang="0">
                  <a:pos x="957" y="845"/>
                </a:cxn>
                <a:cxn ang="0">
                  <a:pos x="819" y="845"/>
                </a:cxn>
                <a:cxn ang="0">
                  <a:pos x="560" y="1056"/>
                </a:cxn>
                <a:cxn ang="0">
                  <a:pos x="811" y="529"/>
                </a:cxn>
                <a:cxn ang="0">
                  <a:pos x="576" y="359"/>
                </a:cxn>
                <a:cxn ang="0">
                  <a:pos x="227" y="602"/>
                </a:cxn>
                <a:cxn ang="0">
                  <a:pos x="57" y="902"/>
                </a:cxn>
                <a:cxn ang="0">
                  <a:pos x="414" y="918"/>
                </a:cxn>
                <a:cxn ang="0">
                  <a:pos x="584" y="773"/>
                </a:cxn>
                <a:cxn ang="0">
                  <a:pos x="665" y="918"/>
                </a:cxn>
                <a:cxn ang="0">
                  <a:pos x="592" y="1145"/>
                </a:cxn>
                <a:cxn ang="0">
                  <a:pos x="316" y="1348"/>
                </a:cxn>
                <a:cxn ang="0">
                  <a:pos x="462" y="1575"/>
                </a:cxn>
                <a:cxn ang="0">
                  <a:pos x="949" y="1178"/>
                </a:cxn>
                <a:cxn ang="0">
                  <a:pos x="1038" y="1121"/>
                </a:cxn>
                <a:cxn ang="0">
                  <a:pos x="1176" y="1032"/>
                </a:cxn>
                <a:cxn ang="0">
                  <a:pos x="949" y="878"/>
                </a:cxn>
                <a:cxn ang="0">
                  <a:pos x="933" y="967"/>
                </a:cxn>
                <a:cxn ang="0">
                  <a:pos x="1241" y="829"/>
                </a:cxn>
                <a:cxn ang="0">
                  <a:pos x="1143" y="578"/>
                </a:cxn>
                <a:cxn ang="0">
                  <a:pos x="1070" y="845"/>
                </a:cxn>
                <a:cxn ang="0">
                  <a:pos x="1062" y="748"/>
                </a:cxn>
                <a:cxn ang="0">
                  <a:pos x="746" y="578"/>
                </a:cxn>
                <a:cxn ang="0">
                  <a:pos x="697" y="554"/>
                </a:cxn>
                <a:cxn ang="0">
                  <a:pos x="665" y="578"/>
                </a:cxn>
                <a:cxn ang="0">
                  <a:pos x="762" y="100"/>
                </a:cxn>
                <a:cxn ang="0">
                  <a:pos x="738" y="10"/>
                </a:cxn>
                <a:cxn ang="0">
                  <a:pos x="284" y="351"/>
                </a:cxn>
                <a:cxn ang="0">
                  <a:pos x="260" y="448"/>
                </a:cxn>
                <a:cxn ang="0">
                  <a:pos x="97" y="643"/>
                </a:cxn>
                <a:cxn ang="0">
                  <a:pos x="446" y="943"/>
                </a:cxn>
                <a:cxn ang="0">
                  <a:pos x="1006" y="627"/>
                </a:cxn>
                <a:cxn ang="0">
                  <a:pos x="1087" y="489"/>
                </a:cxn>
                <a:cxn ang="0">
                  <a:pos x="1103" y="691"/>
                </a:cxn>
                <a:cxn ang="0">
                  <a:pos x="657" y="1454"/>
                </a:cxn>
                <a:cxn ang="0">
                  <a:pos x="860" y="1324"/>
                </a:cxn>
                <a:cxn ang="0">
                  <a:pos x="1046" y="1494"/>
                </a:cxn>
              </a:cxnLst>
              <a:rect l="0" t="0" r="r" b="b"/>
              <a:pathLst>
                <a:path w="1429" h="1737">
                  <a:moveTo>
                    <a:pt x="422" y="335"/>
                  </a:moveTo>
                  <a:cubicBezTo>
                    <a:pt x="285" y="339"/>
                    <a:pt x="225" y="325"/>
                    <a:pt x="122" y="359"/>
                  </a:cubicBezTo>
                  <a:cubicBezTo>
                    <a:pt x="39" y="598"/>
                    <a:pt x="320" y="699"/>
                    <a:pt x="495" y="748"/>
                  </a:cubicBezTo>
                  <a:cubicBezTo>
                    <a:pt x="560" y="729"/>
                    <a:pt x="564" y="730"/>
                    <a:pt x="576" y="667"/>
                  </a:cubicBezTo>
                  <a:cubicBezTo>
                    <a:pt x="573" y="632"/>
                    <a:pt x="575" y="596"/>
                    <a:pt x="568" y="562"/>
                  </a:cubicBezTo>
                  <a:cubicBezTo>
                    <a:pt x="544" y="448"/>
                    <a:pt x="407" y="397"/>
                    <a:pt x="308" y="383"/>
                  </a:cubicBezTo>
                  <a:cubicBezTo>
                    <a:pt x="163" y="394"/>
                    <a:pt x="62" y="361"/>
                    <a:pt x="0" y="489"/>
                  </a:cubicBezTo>
                  <a:cubicBezTo>
                    <a:pt x="8" y="519"/>
                    <a:pt x="8" y="552"/>
                    <a:pt x="24" y="578"/>
                  </a:cubicBezTo>
                  <a:cubicBezTo>
                    <a:pt x="61" y="639"/>
                    <a:pt x="188" y="638"/>
                    <a:pt x="243" y="643"/>
                  </a:cubicBezTo>
                  <a:cubicBezTo>
                    <a:pt x="369" y="623"/>
                    <a:pt x="402" y="636"/>
                    <a:pt x="470" y="546"/>
                  </a:cubicBezTo>
                  <a:cubicBezTo>
                    <a:pt x="462" y="484"/>
                    <a:pt x="466" y="419"/>
                    <a:pt x="446" y="359"/>
                  </a:cubicBezTo>
                  <a:cubicBezTo>
                    <a:pt x="435" y="326"/>
                    <a:pt x="316" y="299"/>
                    <a:pt x="284" y="294"/>
                  </a:cubicBezTo>
                  <a:cubicBezTo>
                    <a:pt x="154" y="321"/>
                    <a:pt x="159" y="315"/>
                    <a:pt x="81" y="408"/>
                  </a:cubicBezTo>
                  <a:cubicBezTo>
                    <a:pt x="46" y="496"/>
                    <a:pt x="43" y="597"/>
                    <a:pt x="154" y="627"/>
                  </a:cubicBezTo>
                  <a:cubicBezTo>
                    <a:pt x="178" y="633"/>
                    <a:pt x="203" y="632"/>
                    <a:pt x="227" y="635"/>
                  </a:cubicBezTo>
                  <a:cubicBezTo>
                    <a:pt x="348" y="612"/>
                    <a:pt x="376" y="616"/>
                    <a:pt x="438" y="521"/>
                  </a:cubicBezTo>
                  <a:cubicBezTo>
                    <a:pt x="443" y="502"/>
                    <a:pt x="453" y="484"/>
                    <a:pt x="454" y="464"/>
                  </a:cubicBezTo>
                  <a:cubicBezTo>
                    <a:pt x="461" y="349"/>
                    <a:pt x="420" y="341"/>
                    <a:pt x="324" y="327"/>
                  </a:cubicBezTo>
                  <a:cubicBezTo>
                    <a:pt x="231" y="367"/>
                    <a:pt x="164" y="424"/>
                    <a:pt x="114" y="513"/>
                  </a:cubicBezTo>
                  <a:cubicBezTo>
                    <a:pt x="110" y="540"/>
                    <a:pt x="95" y="598"/>
                    <a:pt x="114" y="627"/>
                  </a:cubicBezTo>
                  <a:cubicBezTo>
                    <a:pt x="157" y="694"/>
                    <a:pt x="257" y="694"/>
                    <a:pt x="324" y="700"/>
                  </a:cubicBezTo>
                  <a:cubicBezTo>
                    <a:pt x="441" y="688"/>
                    <a:pt x="450" y="691"/>
                    <a:pt x="503" y="586"/>
                  </a:cubicBezTo>
                  <a:cubicBezTo>
                    <a:pt x="521" y="417"/>
                    <a:pt x="488" y="323"/>
                    <a:pt x="316" y="302"/>
                  </a:cubicBezTo>
                  <a:cubicBezTo>
                    <a:pt x="185" y="334"/>
                    <a:pt x="121" y="416"/>
                    <a:pt x="73" y="537"/>
                  </a:cubicBezTo>
                  <a:cubicBezTo>
                    <a:pt x="66" y="601"/>
                    <a:pt x="53" y="691"/>
                    <a:pt x="122" y="732"/>
                  </a:cubicBezTo>
                  <a:cubicBezTo>
                    <a:pt x="138" y="742"/>
                    <a:pt x="159" y="737"/>
                    <a:pt x="178" y="740"/>
                  </a:cubicBezTo>
                  <a:cubicBezTo>
                    <a:pt x="311" y="724"/>
                    <a:pt x="336" y="644"/>
                    <a:pt x="381" y="529"/>
                  </a:cubicBezTo>
                  <a:cubicBezTo>
                    <a:pt x="384" y="505"/>
                    <a:pt x="389" y="480"/>
                    <a:pt x="389" y="456"/>
                  </a:cubicBezTo>
                  <a:cubicBezTo>
                    <a:pt x="389" y="440"/>
                    <a:pt x="397" y="409"/>
                    <a:pt x="381" y="408"/>
                  </a:cubicBezTo>
                  <a:cubicBezTo>
                    <a:pt x="349" y="405"/>
                    <a:pt x="322" y="435"/>
                    <a:pt x="292" y="448"/>
                  </a:cubicBezTo>
                  <a:cubicBezTo>
                    <a:pt x="224" y="516"/>
                    <a:pt x="180" y="573"/>
                    <a:pt x="138" y="659"/>
                  </a:cubicBezTo>
                  <a:cubicBezTo>
                    <a:pt x="152" y="757"/>
                    <a:pt x="156" y="757"/>
                    <a:pt x="251" y="789"/>
                  </a:cubicBezTo>
                  <a:cubicBezTo>
                    <a:pt x="424" y="738"/>
                    <a:pt x="403" y="762"/>
                    <a:pt x="446" y="602"/>
                  </a:cubicBezTo>
                  <a:cubicBezTo>
                    <a:pt x="437" y="473"/>
                    <a:pt x="463" y="457"/>
                    <a:pt x="341" y="440"/>
                  </a:cubicBezTo>
                  <a:cubicBezTo>
                    <a:pt x="263" y="485"/>
                    <a:pt x="220" y="535"/>
                    <a:pt x="170" y="610"/>
                  </a:cubicBezTo>
                  <a:cubicBezTo>
                    <a:pt x="165" y="632"/>
                    <a:pt x="155" y="653"/>
                    <a:pt x="154" y="675"/>
                  </a:cubicBezTo>
                  <a:cubicBezTo>
                    <a:pt x="146" y="792"/>
                    <a:pt x="254" y="802"/>
                    <a:pt x="341" y="813"/>
                  </a:cubicBezTo>
                  <a:cubicBezTo>
                    <a:pt x="428" y="763"/>
                    <a:pt x="433" y="730"/>
                    <a:pt x="454" y="635"/>
                  </a:cubicBezTo>
                  <a:cubicBezTo>
                    <a:pt x="446" y="594"/>
                    <a:pt x="449" y="550"/>
                    <a:pt x="430" y="513"/>
                  </a:cubicBezTo>
                  <a:cubicBezTo>
                    <a:pt x="397" y="447"/>
                    <a:pt x="252" y="537"/>
                    <a:pt x="251" y="537"/>
                  </a:cubicBezTo>
                  <a:cubicBezTo>
                    <a:pt x="178" y="595"/>
                    <a:pt x="119" y="642"/>
                    <a:pt x="73" y="724"/>
                  </a:cubicBezTo>
                  <a:cubicBezTo>
                    <a:pt x="70" y="740"/>
                    <a:pt x="64" y="757"/>
                    <a:pt x="65" y="773"/>
                  </a:cubicBezTo>
                  <a:cubicBezTo>
                    <a:pt x="72" y="849"/>
                    <a:pt x="165" y="848"/>
                    <a:pt x="219" y="854"/>
                  </a:cubicBezTo>
                  <a:cubicBezTo>
                    <a:pt x="384" y="811"/>
                    <a:pt x="414" y="790"/>
                    <a:pt x="462" y="627"/>
                  </a:cubicBezTo>
                  <a:cubicBezTo>
                    <a:pt x="454" y="594"/>
                    <a:pt x="457" y="557"/>
                    <a:pt x="438" y="529"/>
                  </a:cubicBezTo>
                  <a:cubicBezTo>
                    <a:pt x="420" y="503"/>
                    <a:pt x="346" y="533"/>
                    <a:pt x="333" y="537"/>
                  </a:cubicBezTo>
                  <a:cubicBezTo>
                    <a:pt x="246" y="598"/>
                    <a:pt x="179" y="656"/>
                    <a:pt x="114" y="740"/>
                  </a:cubicBezTo>
                  <a:cubicBezTo>
                    <a:pt x="108" y="764"/>
                    <a:pt x="99" y="788"/>
                    <a:pt x="97" y="813"/>
                  </a:cubicBezTo>
                  <a:cubicBezTo>
                    <a:pt x="91" y="918"/>
                    <a:pt x="159" y="926"/>
                    <a:pt x="243" y="951"/>
                  </a:cubicBezTo>
                  <a:cubicBezTo>
                    <a:pt x="270" y="948"/>
                    <a:pt x="299" y="955"/>
                    <a:pt x="324" y="943"/>
                  </a:cubicBezTo>
                  <a:cubicBezTo>
                    <a:pt x="377" y="918"/>
                    <a:pt x="393" y="860"/>
                    <a:pt x="414" y="813"/>
                  </a:cubicBezTo>
                  <a:cubicBezTo>
                    <a:pt x="426" y="738"/>
                    <a:pt x="462" y="623"/>
                    <a:pt x="381" y="570"/>
                  </a:cubicBezTo>
                  <a:cubicBezTo>
                    <a:pt x="364" y="559"/>
                    <a:pt x="343" y="559"/>
                    <a:pt x="324" y="554"/>
                  </a:cubicBezTo>
                  <a:cubicBezTo>
                    <a:pt x="203" y="589"/>
                    <a:pt x="120" y="675"/>
                    <a:pt x="57" y="781"/>
                  </a:cubicBezTo>
                  <a:cubicBezTo>
                    <a:pt x="43" y="846"/>
                    <a:pt x="16" y="924"/>
                    <a:pt x="97" y="959"/>
                  </a:cubicBezTo>
                  <a:cubicBezTo>
                    <a:pt x="117" y="968"/>
                    <a:pt x="140" y="964"/>
                    <a:pt x="162" y="967"/>
                  </a:cubicBezTo>
                  <a:cubicBezTo>
                    <a:pt x="268" y="954"/>
                    <a:pt x="274" y="932"/>
                    <a:pt x="316" y="837"/>
                  </a:cubicBezTo>
                  <a:cubicBezTo>
                    <a:pt x="321" y="794"/>
                    <a:pt x="341" y="699"/>
                    <a:pt x="292" y="667"/>
                  </a:cubicBezTo>
                  <a:cubicBezTo>
                    <a:pt x="268" y="652"/>
                    <a:pt x="238" y="683"/>
                    <a:pt x="211" y="691"/>
                  </a:cubicBezTo>
                  <a:cubicBezTo>
                    <a:pt x="129" y="746"/>
                    <a:pt x="88" y="791"/>
                    <a:pt x="41" y="878"/>
                  </a:cubicBezTo>
                  <a:cubicBezTo>
                    <a:pt x="70" y="1023"/>
                    <a:pt x="44" y="1015"/>
                    <a:pt x="178" y="1032"/>
                  </a:cubicBezTo>
                  <a:cubicBezTo>
                    <a:pt x="205" y="1027"/>
                    <a:pt x="236" y="1031"/>
                    <a:pt x="260" y="1016"/>
                  </a:cubicBezTo>
                  <a:cubicBezTo>
                    <a:pt x="284" y="1001"/>
                    <a:pt x="337" y="899"/>
                    <a:pt x="349" y="878"/>
                  </a:cubicBezTo>
                  <a:cubicBezTo>
                    <a:pt x="358" y="777"/>
                    <a:pt x="384" y="674"/>
                    <a:pt x="268" y="635"/>
                  </a:cubicBezTo>
                  <a:cubicBezTo>
                    <a:pt x="144" y="652"/>
                    <a:pt x="81" y="755"/>
                    <a:pt x="32" y="862"/>
                  </a:cubicBezTo>
                  <a:cubicBezTo>
                    <a:pt x="29" y="889"/>
                    <a:pt x="21" y="916"/>
                    <a:pt x="24" y="943"/>
                  </a:cubicBezTo>
                  <a:cubicBezTo>
                    <a:pt x="35" y="1042"/>
                    <a:pt x="116" y="1065"/>
                    <a:pt x="195" y="1097"/>
                  </a:cubicBezTo>
                  <a:cubicBezTo>
                    <a:pt x="339" y="1034"/>
                    <a:pt x="343" y="1040"/>
                    <a:pt x="357" y="886"/>
                  </a:cubicBezTo>
                  <a:cubicBezTo>
                    <a:pt x="352" y="851"/>
                    <a:pt x="365" y="807"/>
                    <a:pt x="341" y="781"/>
                  </a:cubicBezTo>
                  <a:cubicBezTo>
                    <a:pt x="327" y="766"/>
                    <a:pt x="299" y="790"/>
                    <a:pt x="284" y="805"/>
                  </a:cubicBezTo>
                  <a:cubicBezTo>
                    <a:pt x="185" y="903"/>
                    <a:pt x="187" y="920"/>
                    <a:pt x="146" y="1024"/>
                  </a:cubicBezTo>
                  <a:cubicBezTo>
                    <a:pt x="155" y="1144"/>
                    <a:pt x="133" y="1146"/>
                    <a:pt x="243" y="1162"/>
                  </a:cubicBezTo>
                  <a:cubicBezTo>
                    <a:pt x="342" y="1124"/>
                    <a:pt x="351" y="1091"/>
                    <a:pt x="406" y="1000"/>
                  </a:cubicBezTo>
                  <a:cubicBezTo>
                    <a:pt x="406" y="999"/>
                    <a:pt x="449" y="859"/>
                    <a:pt x="397" y="854"/>
                  </a:cubicBezTo>
                  <a:cubicBezTo>
                    <a:pt x="369" y="851"/>
                    <a:pt x="355" y="892"/>
                    <a:pt x="333" y="910"/>
                  </a:cubicBezTo>
                  <a:cubicBezTo>
                    <a:pt x="258" y="972"/>
                    <a:pt x="186" y="1025"/>
                    <a:pt x="130" y="1105"/>
                  </a:cubicBezTo>
                  <a:cubicBezTo>
                    <a:pt x="117" y="1186"/>
                    <a:pt x="115" y="1187"/>
                    <a:pt x="195" y="1210"/>
                  </a:cubicBezTo>
                  <a:cubicBezTo>
                    <a:pt x="244" y="1197"/>
                    <a:pt x="297" y="1195"/>
                    <a:pt x="341" y="1170"/>
                  </a:cubicBezTo>
                  <a:cubicBezTo>
                    <a:pt x="381" y="1148"/>
                    <a:pt x="413" y="1062"/>
                    <a:pt x="430" y="1024"/>
                  </a:cubicBezTo>
                  <a:cubicBezTo>
                    <a:pt x="430" y="1022"/>
                    <a:pt x="453" y="886"/>
                    <a:pt x="422" y="878"/>
                  </a:cubicBezTo>
                  <a:cubicBezTo>
                    <a:pt x="393" y="870"/>
                    <a:pt x="366" y="901"/>
                    <a:pt x="341" y="918"/>
                  </a:cubicBezTo>
                  <a:cubicBezTo>
                    <a:pt x="261" y="972"/>
                    <a:pt x="224" y="1044"/>
                    <a:pt x="187" y="1129"/>
                  </a:cubicBezTo>
                  <a:cubicBezTo>
                    <a:pt x="184" y="1148"/>
                    <a:pt x="177" y="1167"/>
                    <a:pt x="178" y="1186"/>
                  </a:cubicBezTo>
                  <a:cubicBezTo>
                    <a:pt x="183" y="1254"/>
                    <a:pt x="238" y="1258"/>
                    <a:pt x="292" y="1267"/>
                  </a:cubicBezTo>
                  <a:cubicBezTo>
                    <a:pt x="381" y="1205"/>
                    <a:pt x="385" y="1177"/>
                    <a:pt x="414" y="1072"/>
                  </a:cubicBezTo>
                  <a:cubicBezTo>
                    <a:pt x="421" y="1010"/>
                    <a:pt x="447" y="967"/>
                    <a:pt x="381" y="951"/>
                  </a:cubicBezTo>
                  <a:cubicBezTo>
                    <a:pt x="283" y="1037"/>
                    <a:pt x="205" y="1127"/>
                    <a:pt x="146" y="1243"/>
                  </a:cubicBezTo>
                  <a:cubicBezTo>
                    <a:pt x="142" y="1259"/>
                    <a:pt x="104" y="1377"/>
                    <a:pt x="154" y="1389"/>
                  </a:cubicBezTo>
                  <a:cubicBezTo>
                    <a:pt x="200" y="1400"/>
                    <a:pt x="246" y="1367"/>
                    <a:pt x="292" y="1356"/>
                  </a:cubicBezTo>
                  <a:cubicBezTo>
                    <a:pt x="368" y="1271"/>
                    <a:pt x="410" y="1198"/>
                    <a:pt x="446" y="1089"/>
                  </a:cubicBezTo>
                  <a:cubicBezTo>
                    <a:pt x="449" y="1067"/>
                    <a:pt x="462" y="1044"/>
                    <a:pt x="454" y="1024"/>
                  </a:cubicBezTo>
                  <a:cubicBezTo>
                    <a:pt x="450" y="1014"/>
                    <a:pt x="430" y="1024"/>
                    <a:pt x="422" y="1032"/>
                  </a:cubicBezTo>
                  <a:cubicBezTo>
                    <a:pt x="372" y="1080"/>
                    <a:pt x="329" y="1134"/>
                    <a:pt x="284" y="1186"/>
                  </a:cubicBezTo>
                  <a:cubicBezTo>
                    <a:pt x="193" y="1290"/>
                    <a:pt x="217" y="1260"/>
                    <a:pt x="154" y="1364"/>
                  </a:cubicBezTo>
                  <a:cubicBezTo>
                    <a:pt x="135" y="1431"/>
                    <a:pt x="118" y="1455"/>
                    <a:pt x="195" y="1470"/>
                  </a:cubicBezTo>
                  <a:cubicBezTo>
                    <a:pt x="351" y="1400"/>
                    <a:pt x="370" y="1276"/>
                    <a:pt x="406" y="1121"/>
                  </a:cubicBezTo>
                  <a:cubicBezTo>
                    <a:pt x="390" y="1064"/>
                    <a:pt x="403" y="1078"/>
                    <a:pt x="349" y="1154"/>
                  </a:cubicBezTo>
                  <a:cubicBezTo>
                    <a:pt x="305" y="1216"/>
                    <a:pt x="219" y="1340"/>
                    <a:pt x="219" y="1340"/>
                  </a:cubicBezTo>
                  <a:cubicBezTo>
                    <a:pt x="207" y="1374"/>
                    <a:pt x="144" y="1496"/>
                    <a:pt x="195" y="1535"/>
                  </a:cubicBezTo>
                  <a:cubicBezTo>
                    <a:pt x="208" y="1545"/>
                    <a:pt x="227" y="1540"/>
                    <a:pt x="243" y="1543"/>
                  </a:cubicBezTo>
                  <a:cubicBezTo>
                    <a:pt x="311" y="1510"/>
                    <a:pt x="316" y="1478"/>
                    <a:pt x="324" y="1405"/>
                  </a:cubicBezTo>
                  <a:cubicBezTo>
                    <a:pt x="314" y="1342"/>
                    <a:pt x="325" y="1273"/>
                    <a:pt x="260" y="1316"/>
                  </a:cubicBezTo>
                  <a:cubicBezTo>
                    <a:pt x="214" y="1389"/>
                    <a:pt x="178" y="1519"/>
                    <a:pt x="276" y="1567"/>
                  </a:cubicBezTo>
                  <a:cubicBezTo>
                    <a:pt x="337" y="1552"/>
                    <a:pt x="357" y="1505"/>
                    <a:pt x="389" y="1454"/>
                  </a:cubicBezTo>
                  <a:cubicBezTo>
                    <a:pt x="395" y="1427"/>
                    <a:pt x="400" y="1399"/>
                    <a:pt x="406" y="1372"/>
                  </a:cubicBezTo>
                  <a:cubicBezTo>
                    <a:pt x="411" y="1351"/>
                    <a:pt x="425" y="1330"/>
                    <a:pt x="422" y="1308"/>
                  </a:cubicBezTo>
                  <a:cubicBezTo>
                    <a:pt x="421" y="1299"/>
                    <a:pt x="405" y="1303"/>
                    <a:pt x="397" y="1300"/>
                  </a:cubicBezTo>
                  <a:cubicBezTo>
                    <a:pt x="313" y="1384"/>
                    <a:pt x="241" y="1475"/>
                    <a:pt x="178" y="1575"/>
                  </a:cubicBezTo>
                  <a:cubicBezTo>
                    <a:pt x="156" y="1687"/>
                    <a:pt x="247" y="1632"/>
                    <a:pt x="341" y="1616"/>
                  </a:cubicBezTo>
                  <a:cubicBezTo>
                    <a:pt x="440" y="1553"/>
                    <a:pt x="483" y="1502"/>
                    <a:pt x="535" y="1397"/>
                  </a:cubicBezTo>
                  <a:cubicBezTo>
                    <a:pt x="538" y="1373"/>
                    <a:pt x="567" y="1330"/>
                    <a:pt x="543" y="1324"/>
                  </a:cubicBezTo>
                  <a:cubicBezTo>
                    <a:pt x="513" y="1317"/>
                    <a:pt x="492" y="1359"/>
                    <a:pt x="470" y="1381"/>
                  </a:cubicBezTo>
                  <a:cubicBezTo>
                    <a:pt x="405" y="1446"/>
                    <a:pt x="369" y="1534"/>
                    <a:pt x="333" y="1616"/>
                  </a:cubicBezTo>
                  <a:cubicBezTo>
                    <a:pt x="338" y="1638"/>
                    <a:pt x="327" y="1676"/>
                    <a:pt x="349" y="1681"/>
                  </a:cubicBezTo>
                  <a:cubicBezTo>
                    <a:pt x="418" y="1697"/>
                    <a:pt x="461" y="1605"/>
                    <a:pt x="487" y="1567"/>
                  </a:cubicBezTo>
                  <a:cubicBezTo>
                    <a:pt x="521" y="1465"/>
                    <a:pt x="528" y="1397"/>
                    <a:pt x="519" y="1291"/>
                  </a:cubicBezTo>
                  <a:cubicBezTo>
                    <a:pt x="503" y="1305"/>
                    <a:pt x="482" y="1315"/>
                    <a:pt x="470" y="1332"/>
                  </a:cubicBezTo>
                  <a:cubicBezTo>
                    <a:pt x="436" y="1380"/>
                    <a:pt x="381" y="1486"/>
                    <a:pt x="381" y="1486"/>
                  </a:cubicBezTo>
                  <a:cubicBezTo>
                    <a:pt x="377" y="1522"/>
                    <a:pt x="355" y="1624"/>
                    <a:pt x="406" y="1648"/>
                  </a:cubicBezTo>
                  <a:cubicBezTo>
                    <a:pt x="438" y="1663"/>
                    <a:pt x="476" y="1632"/>
                    <a:pt x="511" y="1624"/>
                  </a:cubicBezTo>
                  <a:cubicBezTo>
                    <a:pt x="589" y="1513"/>
                    <a:pt x="564" y="1425"/>
                    <a:pt x="551" y="1291"/>
                  </a:cubicBezTo>
                  <a:cubicBezTo>
                    <a:pt x="456" y="1347"/>
                    <a:pt x="424" y="1423"/>
                    <a:pt x="397" y="1527"/>
                  </a:cubicBezTo>
                  <a:cubicBezTo>
                    <a:pt x="400" y="1546"/>
                    <a:pt x="398" y="1566"/>
                    <a:pt x="406" y="1583"/>
                  </a:cubicBezTo>
                  <a:cubicBezTo>
                    <a:pt x="432" y="1640"/>
                    <a:pt x="510" y="1643"/>
                    <a:pt x="560" y="1648"/>
                  </a:cubicBezTo>
                  <a:cubicBezTo>
                    <a:pt x="671" y="1600"/>
                    <a:pt x="679" y="1580"/>
                    <a:pt x="730" y="1470"/>
                  </a:cubicBezTo>
                  <a:cubicBezTo>
                    <a:pt x="732" y="1453"/>
                    <a:pt x="752" y="1299"/>
                    <a:pt x="730" y="1291"/>
                  </a:cubicBezTo>
                  <a:cubicBezTo>
                    <a:pt x="698" y="1279"/>
                    <a:pt x="673" y="1332"/>
                    <a:pt x="649" y="1356"/>
                  </a:cubicBezTo>
                  <a:cubicBezTo>
                    <a:pt x="581" y="1424"/>
                    <a:pt x="546" y="1509"/>
                    <a:pt x="519" y="1599"/>
                  </a:cubicBezTo>
                  <a:cubicBezTo>
                    <a:pt x="515" y="1632"/>
                    <a:pt x="499" y="1690"/>
                    <a:pt x="527" y="1721"/>
                  </a:cubicBezTo>
                  <a:cubicBezTo>
                    <a:pt x="538" y="1734"/>
                    <a:pt x="560" y="1732"/>
                    <a:pt x="576" y="1737"/>
                  </a:cubicBezTo>
                  <a:cubicBezTo>
                    <a:pt x="630" y="1721"/>
                    <a:pt x="690" y="1718"/>
                    <a:pt x="738" y="1689"/>
                  </a:cubicBezTo>
                  <a:cubicBezTo>
                    <a:pt x="767" y="1671"/>
                    <a:pt x="818" y="1533"/>
                    <a:pt x="827" y="1510"/>
                  </a:cubicBezTo>
                  <a:cubicBezTo>
                    <a:pt x="830" y="1478"/>
                    <a:pt x="837" y="1445"/>
                    <a:pt x="835" y="1413"/>
                  </a:cubicBezTo>
                  <a:cubicBezTo>
                    <a:pt x="834" y="1393"/>
                    <a:pt x="839" y="1356"/>
                    <a:pt x="819" y="1356"/>
                  </a:cubicBezTo>
                  <a:cubicBezTo>
                    <a:pt x="794" y="1356"/>
                    <a:pt x="785" y="1393"/>
                    <a:pt x="770" y="1413"/>
                  </a:cubicBezTo>
                  <a:cubicBezTo>
                    <a:pt x="716" y="1485"/>
                    <a:pt x="723" y="1485"/>
                    <a:pt x="689" y="1567"/>
                  </a:cubicBezTo>
                  <a:cubicBezTo>
                    <a:pt x="681" y="1632"/>
                    <a:pt x="661" y="1658"/>
                    <a:pt x="722" y="1689"/>
                  </a:cubicBezTo>
                  <a:cubicBezTo>
                    <a:pt x="826" y="1668"/>
                    <a:pt x="840" y="1523"/>
                    <a:pt x="860" y="1437"/>
                  </a:cubicBezTo>
                  <a:cubicBezTo>
                    <a:pt x="863" y="1398"/>
                    <a:pt x="880" y="1314"/>
                    <a:pt x="851" y="1275"/>
                  </a:cubicBezTo>
                  <a:cubicBezTo>
                    <a:pt x="844" y="1266"/>
                    <a:pt x="830" y="1280"/>
                    <a:pt x="819" y="1283"/>
                  </a:cubicBezTo>
                  <a:cubicBezTo>
                    <a:pt x="744" y="1358"/>
                    <a:pt x="702" y="1433"/>
                    <a:pt x="673" y="1535"/>
                  </a:cubicBezTo>
                  <a:cubicBezTo>
                    <a:pt x="691" y="1626"/>
                    <a:pt x="746" y="1572"/>
                    <a:pt x="827" y="1543"/>
                  </a:cubicBezTo>
                  <a:cubicBezTo>
                    <a:pt x="899" y="1461"/>
                    <a:pt x="922" y="1408"/>
                    <a:pt x="941" y="1300"/>
                  </a:cubicBezTo>
                  <a:cubicBezTo>
                    <a:pt x="938" y="1267"/>
                    <a:pt x="956" y="1225"/>
                    <a:pt x="933" y="1202"/>
                  </a:cubicBezTo>
                  <a:cubicBezTo>
                    <a:pt x="918" y="1187"/>
                    <a:pt x="900" y="1228"/>
                    <a:pt x="884" y="1243"/>
                  </a:cubicBezTo>
                  <a:cubicBezTo>
                    <a:pt x="790" y="1331"/>
                    <a:pt x="698" y="1427"/>
                    <a:pt x="641" y="1543"/>
                  </a:cubicBezTo>
                  <a:cubicBezTo>
                    <a:pt x="649" y="1559"/>
                    <a:pt x="649" y="1584"/>
                    <a:pt x="665" y="1591"/>
                  </a:cubicBezTo>
                  <a:cubicBezTo>
                    <a:pt x="701" y="1607"/>
                    <a:pt x="783" y="1559"/>
                    <a:pt x="803" y="1543"/>
                  </a:cubicBezTo>
                  <a:cubicBezTo>
                    <a:pt x="935" y="1438"/>
                    <a:pt x="1007" y="1297"/>
                    <a:pt x="1046" y="1137"/>
                  </a:cubicBezTo>
                  <a:cubicBezTo>
                    <a:pt x="1041" y="1124"/>
                    <a:pt x="1044" y="1094"/>
                    <a:pt x="1030" y="1097"/>
                  </a:cubicBezTo>
                  <a:cubicBezTo>
                    <a:pt x="1002" y="1103"/>
                    <a:pt x="986" y="1134"/>
                    <a:pt x="965" y="1154"/>
                  </a:cubicBezTo>
                  <a:cubicBezTo>
                    <a:pt x="910" y="1205"/>
                    <a:pt x="853" y="1252"/>
                    <a:pt x="803" y="1308"/>
                  </a:cubicBezTo>
                  <a:cubicBezTo>
                    <a:pt x="784" y="1329"/>
                    <a:pt x="763" y="1349"/>
                    <a:pt x="746" y="1372"/>
                  </a:cubicBezTo>
                  <a:cubicBezTo>
                    <a:pt x="736" y="1385"/>
                    <a:pt x="709" y="1404"/>
                    <a:pt x="722" y="1413"/>
                  </a:cubicBezTo>
                  <a:cubicBezTo>
                    <a:pt x="737" y="1423"/>
                    <a:pt x="756" y="1400"/>
                    <a:pt x="770" y="1389"/>
                  </a:cubicBezTo>
                  <a:cubicBezTo>
                    <a:pt x="797" y="1367"/>
                    <a:pt x="821" y="1342"/>
                    <a:pt x="843" y="1316"/>
                  </a:cubicBezTo>
                  <a:cubicBezTo>
                    <a:pt x="898" y="1252"/>
                    <a:pt x="932" y="1192"/>
                    <a:pt x="965" y="1113"/>
                  </a:cubicBezTo>
                  <a:cubicBezTo>
                    <a:pt x="976" y="1087"/>
                    <a:pt x="982" y="1059"/>
                    <a:pt x="989" y="1032"/>
                  </a:cubicBezTo>
                  <a:cubicBezTo>
                    <a:pt x="993" y="1019"/>
                    <a:pt x="1010" y="985"/>
                    <a:pt x="997" y="991"/>
                  </a:cubicBezTo>
                  <a:cubicBezTo>
                    <a:pt x="953" y="1011"/>
                    <a:pt x="922" y="1051"/>
                    <a:pt x="884" y="1081"/>
                  </a:cubicBezTo>
                  <a:cubicBezTo>
                    <a:pt x="745" y="1191"/>
                    <a:pt x="763" y="1173"/>
                    <a:pt x="706" y="1275"/>
                  </a:cubicBezTo>
                  <a:cubicBezTo>
                    <a:pt x="718" y="1311"/>
                    <a:pt x="712" y="1322"/>
                    <a:pt x="762" y="1267"/>
                  </a:cubicBezTo>
                  <a:cubicBezTo>
                    <a:pt x="829" y="1193"/>
                    <a:pt x="871" y="1090"/>
                    <a:pt x="908" y="1000"/>
                  </a:cubicBezTo>
                  <a:cubicBezTo>
                    <a:pt x="913" y="973"/>
                    <a:pt x="928" y="945"/>
                    <a:pt x="924" y="918"/>
                  </a:cubicBezTo>
                  <a:cubicBezTo>
                    <a:pt x="922" y="906"/>
                    <a:pt x="902" y="895"/>
                    <a:pt x="892" y="902"/>
                  </a:cubicBezTo>
                  <a:cubicBezTo>
                    <a:pt x="796" y="970"/>
                    <a:pt x="770" y="1020"/>
                    <a:pt x="714" y="1105"/>
                  </a:cubicBezTo>
                  <a:cubicBezTo>
                    <a:pt x="684" y="1206"/>
                    <a:pt x="657" y="1203"/>
                    <a:pt x="795" y="1129"/>
                  </a:cubicBezTo>
                  <a:cubicBezTo>
                    <a:pt x="905" y="926"/>
                    <a:pt x="873" y="1016"/>
                    <a:pt x="916" y="870"/>
                  </a:cubicBezTo>
                  <a:cubicBezTo>
                    <a:pt x="919" y="851"/>
                    <a:pt x="932" y="830"/>
                    <a:pt x="924" y="813"/>
                  </a:cubicBezTo>
                  <a:cubicBezTo>
                    <a:pt x="919" y="803"/>
                    <a:pt x="907" y="828"/>
                    <a:pt x="900" y="837"/>
                  </a:cubicBezTo>
                  <a:cubicBezTo>
                    <a:pt x="880" y="861"/>
                    <a:pt x="861" y="885"/>
                    <a:pt x="843" y="910"/>
                  </a:cubicBezTo>
                  <a:cubicBezTo>
                    <a:pt x="780" y="996"/>
                    <a:pt x="793" y="980"/>
                    <a:pt x="746" y="1072"/>
                  </a:cubicBezTo>
                  <a:cubicBezTo>
                    <a:pt x="742" y="1089"/>
                    <a:pt x="715" y="1162"/>
                    <a:pt x="738" y="1186"/>
                  </a:cubicBezTo>
                  <a:cubicBezTo>
                    <a:pt x="746" y="1194"/>
                    <a:pt x="759" y="1181"/>
                    <a:pt x="770" y="1178"/>
                  </a:cubicBezTo>
                  <a:cubicBezTo>
                    <a:pt x="888" y="1089"/>
                    <a:pt x="925" y="986"/>
                    <a:pt x="957" y="845"/>
                  </a:cubicBezTo>
                  <a:cubicBezTo>
                    <a:pt x="952" y="813"/>
                    <a:pt x="970" y="763"/>
                    <a:pt x="941" y="748"/>
                  </a:cubicBezTo>
                  <a:cubicBezTo>
                    <a:pt x="912" y="733"/>
                    <a:pt x="879" y="772"/>
                    <a:pt x="851" y="789"/>
                  </a:cubicBezTo>
                  <a:cubicBezTo>
                    <a:pt x="749" y="851"/>
                    <a:pt x="671" y="944"/>
                    <a:pt x="592" y="1032"/>
                  </a:cubicBezTo>
                  <a:cubicBezTo>
                    <a:pt x="584" y="1054"/>
                    <a:pt x="575" y="1075"/>
                    <a:pt x="568" y="1097"/>
                  </a:cubicBezTo>
                  <a:cubicBezTo>
                    <a:pt x="565" y="1107"/>
                    <a:pt x="551" y="1123"/>
                    <a:pt x="560" y="1129"/>
                  </a:cubicBezTo>
                  <a:cubicBezTo>
                    <a:pt x="581" y="1142"/>
                    <a:pt x="609" y="1134"/>
                    <a:pt x="633" y="1137"/>
                  </a:cubicBezTo>
                  <a:cubicBezTo>
                    <a:pt x="739" y="1057"/>
                    <a:pt x="782" y="971"/>
                    <a:pt x="819" y="845"/>
                  </a:cubicBezTo>
                  <a:cubicBezTo>
                    <a:pt x="789" y="786"/>
                    <a:pt x="813" y="808"/>
                    <a:pt x="746" y="878"/>
                  </a:cubicBezTo>
                  <a:cubicBezTo>
                    <a:pt x="644" y="986"/>
                    <a:pt x="530" y="1059"/>
                    <a:pt x="462" y="1194"/>
                  </a:cubicBezTo>
                  <a:cubicBezTo>
                    <a:pt x="482" y="1297"/>
                    <a:pt x="558" y="1173"/>
                    <a:pt x="584" y="1137"/>
                  </a:cubicBezTo>
                  <a:cubicBezTo>
                    <a:pt x="663" y="1028"/>
                    <a:pt x="716" y="920"/>
                    <a:pt x="746" y="789"/>
                  </a:cubicBezTo>
                  <a:cubicBezTo>
                    <a:pt x="753" y="760"/>
                    <a:pt x="792" y="703"/>
                    <a:pt x="762" y="700"/>
                  </a:cubicBezTo>
                  <a:cubicBezTo>
                    <a:pt x="720" y="696"/>
                    <a:pt x="697" y="754"/>
                    <a:pt x="665" y="781"/>
                  </a:cubicBezTo>
                  <a:cubicBezTo>
                    <a:pt x="613" y="877"/>
                    <a:pt x="571" y="947"/>
                    <a:pt x="560" y="1056"/>
                  </a:cubicBezTo>
                  <a:cubicBezTo>
                    <a:pt x="568" y="1072"/>
                    <a:pt x="570" y="1094"/>
                    <a:pt x="584" y="1105"/>
                  </a:cubicBezTo>
                  <a:cubicBezTo>
                    <a:pt x="632" y="1143"/>
                    <a:pt x="677" y="1107"/>
                    <a:pt x="722" y="1089"/>
                  </a:cubicBezTo>
                  <a:cubicBezTo>
                    <a:pt x="803" y="973"/>
                    <a:pt x="846" y="868"/>
                    <a:pt x="884" y="732"/>
                  </a:cubicBezTo>
                  <a:cubicBezTo>
                    <a:pt x="889" y="662"/>
                    <a:pt x="913" y="576"/>
                    <a:pt x="860" y="521"/>
                  </a:cubicBezTo>
                  <a:cubicBezTo>
                    <a:pt x="744" y="580"/>
                    <a:pt x="677" y="677"/>
                    <a:pt x="616" y="789"/>
                  </a:cubicBezTo>
                  <a:cubicBezTo>
                    <a:pt x="610" y="843"/>
                    <a:pt x="591" y="893"/>
                    <a:pt x="641" y="927"/>
                  </a:cubicBezTo>
                  <a:cubicBezTo>
                    <a:pt x="785" y="895"/>
                    <a:pt x="795" y="646"/>
                    <a:pt x="811" y="529"/>
                  </a:cubicBezTo>
                  <a:cubicBezTo>
                    <a:pt x="804" y="456"/>
                    <a:pt x="821" y="424"/>
                    <a:pt x="754" y="408"/>
                  </a:cubicBezTo>
                  <a:cubicBezTo>
                    <a:pt x="639" y="478"/>
                    <a:pt x="562" y="571"/>
                    <a:pt x="503" y="691"/>
                  </a:cubicBezTo>
                  <a:cubicBezTo>
                    <a:pt x="486" y="812"/>
                    <a:pt x="504" y="776"/>
                    <a:pt x="616" y="724"/>
                  </a:cubicBezTo>
                  <a:cubicBezTo>
                    <a:pt x="696" y="614"/>
                    <a:pt x="728" y="535"/>
                    <a:pt x="746" y="400"/>
                  </a:cubicBezTo>
                  <a:cubicBezTo>
                    <a:pt x="743" y="354"/>
                    <a:pt x="763" y="301"/>
                    <a:pt x="738" y="262"/>
                  </a:cubicBezTo>
                  <a:cubicBezTo>
                    <a:pt x="726" y="243"/>
                    <a:pt x="693" y="274"/>
                    <a:pt x="673" y="286"/>
                  </a:cubicBezTo>
                  <a:cubicBezTo>
                    <a:pt x="638" y="307"/>
                    <a:pt x="606" y="332"/>
                    <a:pt x="576" y="359"/>
                  </a:cubicBezTo>
                  <a:cubicBezTo>
                    <a:pt x="495" y="433"/>
                    <a:pt x="427" y="524"/>
                    <a:pt x="373" y="618"/>
                  </a:cubicBezTo>
                  <a:cubicBezTo>
                    <a:pt x="384" y="642"/>
                    <a:pt x="383" y="678"/>
                    <a:pt x="406" y="691"/>
                  </a:cubicBezTo>
                  <a:cubicBezTo>
                    <a:pt x="430" y="704"/>
                    <a:pt x="462" y="695"/>
                    <a:pt x="487" y="683"/>
                  </a:cubicBezTo>
                  <a:cubicBezTo>
                    <a:pt x="589" y="635"/>
                    <a:pt x="641" y="502"/>
                    <a:pt x="681" y="408"/>
                  </a:cubicBezTo>
                  <a:cubicBezTo>
                    <a:pt x="690" y="351"/>
                    <a:pt x="717" y="268"/>
                    <a:pt x="673" y="213"/>
                  </a:cubicBezTo>
                  <a:cubicBezTo>
                    <a:pt x="665" y="202"/>
                    <a:pt x="646" y="218"/>
                    <a:pt x="633" y="221"/>
                  </a:cubicBezTo>
                  <a:cubicBezTo>
                    <a:pt x="497" y="346"/>
                    <a:pt x="346" y="462"/>
                    <a:pt x="227" y="602"/>
                  </a:cubicBezTo>
                  <a:cubicBezTo>
                    <a:pt x="208" y="661"/>
                    <a:pt x="154" y="738"/>
                    <a:pt x="251" y="781"/>
                  </a:cubicBezTo>
                  <a:cubicBezTo>
                    <a:pt x="279" y="793"/>
                    <a:pt x="311" y="770"/>
                    <a:pt x="341" y="764"/>
                  </a:cubicBezTo>
                  <a:cubicBezTo>
                    <a:pt x="497" y="652"/>
                    <a:pt x="521" y="551"/>
                    <a:pt x="551" y="367"/>
                  </a:cubicBezTo>
                  <a:cubicBezTo>
                    <a:pt x="548" y="348"/>
                    <a:pt x="562" y="310"/>
                    <a:pt x="543" y="310"/>
                  </a:cubicBezTo>
                  <a:cubicBezTo>
                    <a:pt x="512" y="310"/>
                    <a:pt x="492" y="345"/>
                    <a:pt x="470" y="367"/>
                  </a:cubicBezTo>
                  <a:cubicBezTo>
                    <a:pt x="326" y="508"/>
                    <a:pt x="190" y="645"/>
                    <a:pt x="81" y="813"/>
                  </a:cubicBezTo>
                  <a:cubicBezTo>
                    <a:pt x="73" y="843"/>
                    <a:pt x="57" y="871"/>
                    <a:pt x="57" y="902"/>
                  </a:cubicBezTo>
                  <a:cubicBezTo>
                    <a:pt x="57" y="1014"/>
                    <a:pt x="197" y="1003"/>
                    <a:pt x="268" y="1008"/>
                  </a:cubicBezTo>
                  <a:cubicBezTo>
                    <a:pt x="314" y="989"/>
                    <a:pt x="363" y="977"/>
                    <a:pt x="406" y="951"/>
                  </a:cubicBezTo>
                  <a:cubicBezTo>
                    <a:pt x="522" y="881"/>
                    <a:pt x="567" y="777"/>
                    <a:pt x="616" y="659"/>
                  </a:cubicBezTo>
                  <a:cubicBezTo>
                    <a:pt x="505" y="603"/>
                    <a:pt x="595" y="636"/>
                    <a:pt x="397" y="829"/>
                  </a:cubicBezTo>
                  <a:cubicBezTo>
                    <a:pt x="304" y="919"/>
                    <a:pt x="218" y="991"/>
                    <a:pt x="154" y="1105"/>
                  </a:cubicBezTo>
                  <a:cubicBezTo>
                    <a:pt x="162" y="1116"/>
                    <a:pt x="165" y="1137"/>
                    <a:pt x="178" y="1137"/>
                  </a:cubicBezTo>
                  <a:cubicBezTo>
                    <a:pt x="258" y="1137"/>
                    <a:pt x="376" y="970"/>
                    <a:pt x="414" y="918"/>
                  </a:cubicBezTo>
                  <a:cubicBezTo>
                    <a:pt x="433" y="892"/>
                    <a:pt x="453" y="865"/>
                    <a:pt x="470" y="837"/>
                  </a:cubicBezTo>
                  <a:cubicBezTo>
                    <a:pt x="477" y="825"/>
                    <a:pt x="496" y="786"/>
                    <a:pt x="487" y="797"/>
                  </a:cubicBezTo>
                  <a:cubicBezTo>
                    <a:pt x="468" y="822"/>
                    <a:pt x="457" y="853"/>
                    <a:pt x="438" y="878"/>
                  </a:cubicBezTo>
                  <a:cubicBezTo>
                    <a:pt x="413" y="912"/>
                    <a:pt x="383" y="942"/>
                    <a:pt x="357" y="975"/>
                  </a:cubicBezTo>
                  <a:cubicBezTo>
                    <a:pt x="294" y="1055"/>
                    <a:pt x="293" y="1062"/>
                    <a:pt x="243" y="1145"/>
                  </a:cubicBezTo>
                  <a:cubicBezTo>
                    <a:pt x="236" y="1205"/>
                    <a:pt x="213" y="1236"/>
                    <a:pt x="276" y="1251"/>
                  </a:cubicBezTo>
                  <a:cubicBezTo>
                    <a:pt x="445" y="1138"/>
                    <a:pt x="521" y="960"/>
                    <a:pt x="584" y="773"/>
                  </a:cubicBezTo>
                  <a:cubicBezTo>
                    <a:pt x="477" y="687"/>
                    <a:pt x="551" y="724"/>
                    <a:pt x="373" y="935"/>
                  </a:cubicBezTo>
                  <a:cubicBezTo>
                    <a:pt x="289" y="1035"/>
                    <a:pt x="232" y="1127"/>
                    <a:pt x="187" y="1251"/>
                  </a:cubicBezTo>
                  <a:cubicBezTo>
                    <a:pt x="206" y="1283"/>
                    <a:pt x="212" y="1328"/>
                    <a:pt x="243" y="1348"/>
                  </a:cubicBezTo>
                  <a:cubicBezTo>
                    <a:pt x="266" y="1363"/>
                    <a:pt x="299" y="1350"/>
                    <a:pt x="324" y="1340"/>
                  </a:cubicBezTo>
                  <a:cubicBezTo>
                    <a:pt x="416" y="1304"/>
                    <a:pt x="462" y="1248"/>
                    <a:pt x="519" y="1170"/>
                  </a:cubicBezTo>
                  <a:cubicBezTo>
                    <a:pt x="565" y="1107"/>
                    <a:pt x="649" y="975"/>
                    <a:pt x="649" y="975"/>
                  </a:cubicBezTo>
                  <a:cubicBezTo>
                    <a:pt x="654" y="956"/>
                    <a:pt x="682" y="907"/>
                    <a:pt x="665" y="918"/>
                  </a:cubicBezTo>
                  <a:cubicBezTo>
                    <a:pt x="621" y="946"/>
                    <a:pt x="595" y="994"/>
                    <a:pt x="560" y="1032"/>
                  </a:cubicBezTo>
                  <a:cubicBezTo>
                    <a:pt x="446" y="1156"/>
                    <a:pt x="312" y="1252"/>
                    <a:pt x="235" y="1405"/>
                  </a:cubicBezTo>
                  <a:cubicBezTo>
                    <a:pt x="269" y="1449"/>
                    <a:pt x="266" y="1466"/>
                    <a:pt x="341" y="1405"/>
                  </a:cubicBezTo>
                  <a:cubicBezTo>
                    <a:pt x="547" y="1236"/>
                    <a:pt x="485" y="1267"/>
                    <a:pt x="600" y="1105"/>
                  </a:cubicBezTo>
                  <a:cubicBezTo>
                    <a:pt x="620" y="1077"/>
                    <a:pt x="645" y="1052"/>
                    <a:pt x="665" y="1024"/>
                  </a:cubicBezTo>
                  <a:cubicBezTo>
                    <a:pt x="672" y="1014"/>
                    <a:pt x="687" y="981"/>
                    <a:pt x="681" y="991"/>
                  </a:cubicBezTo>
                  <a:cubicBezTo>
                    <a:pt x="650" y="1042"/>
                    <a:pt x="622" y="1094"/>
                    <a:pt x="592" y="1145"/>
                  </a:cubicBezTo>
                  <a:cubicBezTo>
                    <a:pt x="573" y="1178"/>
                    <a:pt x="554" y="1210"/>
                    <a:pt x="535" y="1243"/>
                  </a:cubicBezTo>
                  <a:cubicBezTo>
                    <a:pt x="519" y="1271"/>
                    <a:pt x="475" y="1380"/>
                    <a:pt x="462" y="1413"/>
                  </a:cubicBezTo>
                  <a:cubicBezTo>
                    <a:pt x="467" y="1432"/>
                    <a:pt x="462" y="1458"/>
                    <a:pt x="478" y="1470"/>
                  </a:cubicBezTo>
                  <a:cubicBezTo>
                    <a:pt x="499" y="1485"/>
                    <a:pt x="541" y="1433"/>
                    <a:pt x="568" y="1397"/>
                  </a:cubicBezTo>
                  <a:cubicBezTo>
                    <a:pt x="668" y="1264"/>
                    <a:pt x="738" y="1123"/>
                    <a:pt x="770" y="959"/>
                  </a:cubicBezTo>
                  <a:cubicBezTo>
                    <a:pt x="732" y="861"/>
                    <a:pt x="764" y="906"/>
                    <a:pt x="616" y="1040"/>
                  </a:cubicBezTo>
                  <a:cubicBezTo>
                    <a:pt x="508" y="1137"/>
                    <a:pt x="409" y="1237"/>
                    <a:pt x="316" y="1348"/>
                  </a:cubicBezTo>
                  <a:cubicBezTo>
                    <a:pt x="302" y="1387"/>
                    <a:pt x="260" y="1450"/>
                    <a:pt x="300" y="1494"/>
                  </a:cubicBezTo>
                  <a:cubicBezTo>
                    <a:pt x="314" y="1509"/>
                    <a:pt x="338" y="1510"/>
                    <a:pt x="357" y="1518"/>
                  </a:cubicBezTo>
                  <a:cubicBezTo>
                    <a:pt x="518" y="1465"/>
                    <a:pt x="520" y="1493"/>
                    <a:pt x="616" y="1372"/>
                  </a:cubicBezTo>
                  <a:cubicBezTo>
                    <a:pt x="663" y="1313"/>
                    <a:pt x="703" y="1248"/>
                    <a:pt x="746" y="1186"/>
                  </a:cubicBezTo>
                  <a:cubicBezTo>
                    <a:pt x="756" y="1171"/>
                    <a:pt x="783" y="1124"/>
                    <a:pt x="770" y="1137"/>
                  </a:cubicBezTo>
                  <a:cubicBezTo>
                    <a:pt x="749" y="1158"/>
                    <a:pt x="740" y="1187"/>
                    <a:pt x="722" y="1210"/>
                  </a:cubicBezTo>
                  <a:cubicBezTo>
                    <a:pt x="622" y="1338"/>
                    <a:pt x="522" y="1427"/>
                    <a:pt x="462" y="1575"/>
                  </a:cubicBezTo>
                  <a:cubicBezTo>
                    <a:pt x="470" y="1594"/>
                    <a:pt x="468" y="1624"/>
                    <a:pt x="487" y="1632"/>
                  </a:cubicBezTo>
                  <a:cubicBezTo>
                    <a:pt x="526" y="1648"/>
                    <a:pt x="645" y="1568"/>
                    <a:pt x="657" y="1559"/>
                  </a:cubicBezTo>
                  <a:cubicBezTo>
                    <a:pt x="724" y="1508"/>
                    <a:pt x="801" y="1424"/>
                    <a:pt x="851" y="1356"/>
                  </a:cubicBezTo>
                  <a:cubicBezTo>
                    <a:pt x="878" y="1320"/>
                    <a:pt x="901" y="1281"/>
                    <a:pt x="924" y="1243"/>
                  </a:cubicBezTo>
                  <a:cubicBezTo>
                    <a:pt x="939" y="1219"/>
                    <a:pt x="953" y="1195"/>
                    <a:pt x="965" y="1170"/>
                  </a:cubicBezTo>
                  <a:cubicBezTo>
                    <a:pt x="969" y="1162"/>
                    <a:pt x="981" y="1141"/>
                    <a:pt x="973" y="1145"/>
                  </a:cubicBezTo>
                  <a:cubicBezTo>
                    <a:pt x="961" y="1151"/>
                    <a:pt x="958" y="1168"/>
                    <a:pt x="949" y="1178"/>
                  </a:cubicBezTo>
                  <a:cubicBezTo>
                    <a:pt x="901" y="1235"/>
                    <a:pt x="852" y="1291"/>
                    <a:pt x="803" y="1348"/>
                  </a:cubicBezTo>
                  <a:cubicBezTo>
                    <a:pt x="757" y="1402"/>
                    <a:pt x="714" y="1490"/>
                    <a:pt x="681" y="1551"/>
                  </a:cubicBezTo>
                  <a:cubicBezTo>
                    <a:pt x="680" y="1561"/>
                    <a:pt x="653" y="1664"/>
                    <a:pt x="706" y="1664"/>
                  </a:cubicBezTo>
                  <a:cubicBezTo>
                    <a:pt x="733" y="1664"/>
                    <a:pt x="749" y="1632"/>
                    <a:pt x="770" y="1616"/>
                  </a:cubicBezTo>
                  <a:cubicBezTo>
                    <a:pt x="833" y="1519"/>
                    <a:pt x="927" y="1386"/>
                    <a:pt x="981" y="1275"/>
                  </a:cubicBezTo>
                  <a:cubicBezTo>
                    <a:pt x="997" y="1241"/>
                    <a:pt x="1009" y="1205"/>
                    <a:pt x="1022" y="1170"/>
                  </a:cubicBezTo>
                  <a:cubicBezTo>
                    <a:pt x="1028" y="1154"/>
                    <a:pt x="1046" y="1136"/>
                    <a:pt x="1038" y="1121"/>
                  </a:cubicBezTo>
                  <a:cubicBezTo>
                    <a:pt x="1032" y="1109"/>
                    <a:pt x="1021" y="1142"/>
                    <a:pt x="1014" y="1154"/>
                  </a:cubicBezTo>
                  <a:cubicBezTo>
                    <a:pt x="997" y="1183"/>
                    <a:pt x="980" y="1213"/>
                    <a:pt x="965" y="1243"/>
                  </a:cubicBezTo>
                  <a:cubicBezTo>
                    <a:pt x="907" y="1358"/>
                    <a:pt x="921" y="1328"/>
                    <a:pt x="892" y="1445"/>
                  </a:cubicBezTo>
                  <a:cubicBezTo>
                    <a:pt x="892" y="1450"/>
                    <a:pt x="874" y="1560"/>
                    <a:pt x="892" y="1583"/>
                  </a:cubicBezTo>
                  <a:cubicBezTo>
                    <a:pt x="901" y="1595"/>
                    <a:pt x="919" y="1594"/>
                    <a:pt x="933" y="1599"/>
                  </a:cubicBezTo>
                  <a:cubicBezTo>
                    <a:pt x="1102" y="1515"/>
                    <a:pt x="1155" y="1283"/>
                    <a:pt x="1200" y="1113"/>
                  </a:cubicBezTo>
                  <a:cubicBezTo>
                    <a:pt x="1192" y="1086"/>
                    <a:pt x="1202" y="1043"/>
                    <a:pt x="1176" y="1032"/>
                  </a:cubicBezTo>
                  <a:cubicBezTo>
                    <a:pt x="1155" y="1023"/>
                    <a:pt x="1142" y="1064"/>
                    <a:pt x="1127" y="1081"/>
                  </a:cubicBezTo>
                  <a:cubicBezTo>
                    <a:pt x="1062" y="1156"/>
                    <a:pt x="1075" y="1142"/>
                    <a:pt x="1038" y="1227"/>
                  </a:cubicBezTo>
                  <a:cubicBezTo>
                    <a:pt x="1036" y="1243"/>
                    <a:pt x="1020" y="1330"/>
                    <a:pt x="1038" y="1348"/>
                  </a:cubicBezTo>
                  <a:cubicBezTo>
                    <a:pt x="1048" y="1358"/>
                    <a:pt x="1065" y="1343"/>
                    <a:pt x="1079" y="1340"/>
                  </a:cubicBezTo>
                  <a:cubicBezTo>
                    <a:pt x="1146" y="1260"/>
                    <a:pt x="1173" y="1180"/>
                    <a:pt x="1208" y="1081"/>
                  </a:cubicBezTo>
                  <a:cubicBezTo>
                    <a:pt x="1228" y="939"/>
                    <a:pt x="1259" y="829"/>
                    <a:pt x="1119" y="748"/>
                  </a:cubicBezTo>
                  <a:cubicBezTo>
                    <a:pt x="1013" y="761"/>
                    <a:pt x="1006" y="791"/>
                    <a:pt x="949" y="878"/>
                  </a:cubicBezTo>
                  <a:cubicBezTo>
                    <a:pt x="939" y="931"/>
                    <a:pt x="904" y="1030"/>
                    <a:pt x="973" y="1064"/>
                  </a:cubicBezTo>
                  <a:cubicBezTo>
                    <a:pt x="988" y="1071"/>
                    <a:pt x="1006" y="1069"/>
                    <a:pt x="1022" y="1072"/>
                  </a:cubicBezTo>
                  <a:cubicBezTo>
                    <a:pt x="1168" y="1023"/>
                    <a:pt x="1220" y="884"/>
                    <a:pt x="1265" y="748"/>
                  </a:cubicBezTo>
                  <a:cubicBezTo>
                    <a:pt x="1262" y="735"/>
                    <a:pt x="1270" y="710"/>
                    <a:pt x="1257" y="708"/>
                  </a:cubicBezTo>
                  <a:cubicBezTo>
                    <a:pt x="1238" y="705"/>
                    <a:pt x="1223" y="728"/>
                    <a:pt x="1208" y="740"/>
                  </a:cubicBezTo>
                  <a:cubicBezTo>
                    <a:pt x="1182" y="760"/>
                    <a:pt x="1160" y="784"/>
                    <a:pt x="1135" y="805"/>
                  </a:cubicBezTo>
                  <a:cubicBezTo>
                    <a:pt x="1068" y="860"/>
                    <a:pt x="1000" y="912"/>
                    <a:pt x="933" y="967"/>
                  </a:cubicBezTo>
                  <a:cubicBezTo>
                    <a:pt x="908" y="988"/>
                    <a:pt x="860" y="1032"/>
                    <a:pt x="860" y="1032"/>
                  </a:cubicBezTo>
                  <a:cubicBezTo>
                    <a:pt x="778" y="1194"/>
                    <a:pt x="918" y="1050"/>
                    <a:pt x="933" y="1040"/>
                  </a:cubicBezTo>
                  <a:cubicBezTo>
                    <a:pt x="972" y="1014"/>
                    <a:pt x="1016" y="995"/>
                    <a:pt x="1054" y="967"/>
                  </a:cubicBezTo>
                  <a:cubicBezTo>
                    <a:pt x="1143" y="902"/>
                    <a:pt x="1227" y="832"/>
                    <a:pt x="1314" y="764"/>
                  </a:cubicBezTo>
                  <a:cubicBezTo>
                    <a:pt x="1343" y="742"/>
                    <a:pt x="1369" y="717"/>
                    <a:pt x="1395" y="691"/>
                  </a:cubicBezTo>
                  <a:cubicBezTo>
                    <a:pt x="1404" y="682"/>
                    <a:pt x="1429" y="650"/>
                    <a:pt x="1419" y="659"/>
                  </a:cubicBezTo>
                  <a:cubicBezTo>
                    <a:pt x="1358" y="714"/>
                    <a:pt x="1302" y="774"/>
                    <a:pt x="1241" y="829"/>
                  </a:cubicBezTo>
                  <a:cubicBezTo>
                    <a:pt x="1118" y="942"/>
                    <a:pt x="1154" y="886"/>
                    <a:pt x="1054" y="1008"/>
                  </a:cubicBezTo>
                  <a:cubicBezTo>
                    <a:pt x="1042" y="1023"/>
                    <a:pt x="1022" y="1037"/>
                    <a:pt x="1022" y="1056"/>
                  </a:cubicBezTo>
                  <a:cubicBezTo>
                    <a:pt x="1022" y="1069"/>
                    <a:pt x="1043" y="1040"/>
                    <a:pt x="1054" y="1032"/>
                  </a:cubicBezTo>
                  <a:cubicBezTo>
                    <a:pt x="1148" y="886"/>
                    <a:pt x="1211" y="737"/>
                    <a:pt x="1257" y="570"/>
                  </a:cubicBezTo>
                  <a:cubicBezTo>
                    <a:pt x="1260" y="543"/>
                    <a:pt x="1279" y="512"/>
                    <a:pt x="1265" y="489"/>
                  </a:cubicBezTo>
                  <a:cubicBezTo>
                    <a:pt x="1256" y="474"/>
                    <a:pt x="1230" y="495"/>
                    <a:pt x="1216" y="505"/>
                  </a:cubicBezTo>
                  <a:cubicBezTo>
                    <a:pt x="1188" y="525"/>
                    <a:pt x="1165" y="552"/>
                    <a:pt x="1143" y="578"/>
                  </a:cubicBezTo>
                  <a:cubicBezTo>
                    <a:pt x="1071" y="662"/>
                    <a:pt x="1015" y="756"/>
                    <a:pt x="965" y="854"/>
                  </a:cubicBezTo>
                  <a:cubicBezTo>
                    <a:pt x="950" y="943"/>
                    <a:pt x="996" y="922"/>
                    <a:pt x="1046" y="862"/>
                  </a:cubicBezTo>
                  <a:cubicBezTo>
                    <a:pt x="1122" y="771"/>
                    <a:pt x="1167" y="653"/>
                    <a:pt x="1216" y="546"/>
                  </a:cubicBezTo>
                  <a:cubicBezTo>
                    <a:pt x="1221" y="509"/>
                    <a:pt x="1247" y="428"/>
                    <a:pt x="1176" y="513"/>
                  </a:cubicBezTo>
                  <a:cubicBezTo>
                    <a:pt x="1080" y="628"/>
                    <a:pt x="1075" y="649"/>
                    <a:pt x="1022" y="756"/>
                  </a:cubicBezTo>
                  <a:cubicBezTo>
                    <a:pt x="1021" y="766"/>
                    <a:pt x="1000" y="857"/>
                    <a:pt x="1030" y="870"/>
                  </a:cubicBezTo>
                  <a:cubicBezTo>
                    <a:pt x="1044" y="876"/>
                    <a:pt x="1058" y="856"/>
                    <a:pt x="1070" y="845"/>
                  </a:cubicBezTo>
                  <a:cubicBezTo>
                    <a:pt x="1088" y="828"/>
                    <a:pt x="1106" y="810"/>
                    <a:pt x="1119" y="789"/>
                  </a:cubicBezTo>
                  <a:cubicBezTo>
                    <a:pt x="1157" y="728"/>
                    <a:pt x="1172" y="662"/>
                    <a:pt x="1192" y="594"/>
                  </a:cubicBezTo>
                  <a:cubicBezTo>
                    <a:pt x="1205" y="503"/>
                    <a:pt x="1228" y="440"/>
                    <a:pt x="1176" y="351"/>
                  </a:cubicBezTo>
                  <a:cubicBezTo>
                    <a:pt x="1168" y="337"/>
                    <a:pt x="1143" y="346"/>
                    <a:pt x="1127" y="343"/>
                  </a:cubicBezTo>
                  <a:cubicBezTo>
                    <a:pt x="1043" y="371"/>
                    <a:pt x="1005" y="426"/>
                    <a:pt x="957" y="497"/>
                  </a:cubicBezTo>
                  <a:cubicBezTo>
                    <a:pt x="934" y="574"/>
                    <a:pt x="892" y="703"/>
                    <a:pt x="997" y="740"/>
                  </a:cubicBezTo>
                  <a:cubicBezTo>
                    <a:pt x="1018" y="747"/>
                    <a:pt x="1040" y="745"/>
                    <a:pt x="1062" y="748"/>
                  </a:cubicBezTo>
                  <a:cubicBezTo>
                    <a:pt x="1179" y="710"/>
                    <a:pt x="1177" y="680"/>
                    <a:pt x="1233" y="570"/>
                  </a:cubicBezTo>
                  <a:cubicBezTo>
                    <a:pt x="1255" y="471"/>
                    <a:pt x="1309" y="330"/>
                    <a:pt x="1176" y="286"/>
                  </a:cubicBezTo>
                  <a:cubicBezTo>
                    <a:pt x="982" y="364"/>
                    <a:pt x="894" y="406"/>
                    <a:pt x="787" y="586"/>
                  </a:cubicBezTo>
                  <a:cubicBezTo>
                    <a:pt x="769" y="696"/>
                    <a:pt x="770" y="673"/>
                    <a:pt x="884" y="635"/>
                  </a:cubicBezTo>
                  <a:cubicBezTo>
                    <a:pt x="1004" y="515"/>
                    <a:pt x="1037" y="453"/>
                    <a:pt x="1070" y="286"/>
                  </a:cubicBezTo>
                  <a:cubicBezTo>
                    <a:pt x="1052" y="241"/>
                    <a:pt x="1061" y="225"/>
                    <a:pt x="1006" y="270"/>
                  </a:cubicBezTo>
                  <a:cubicBezTo>
                    <a:pt x="888" y="366"/>
                    <a:pt x="798" y="438"/>
                    <a:pt x="746" y="578"/>
                  </a:cubicBezTo>
                  <a:cubicBezTo>
                    <a:pt x="757" y="602"/>
                    <a:pt x="756" y="637"/>
                    <a:pt x="779" y="651"/>
                  </a:cubicBezTo>
                  <a:cubicBezTo>
                    <a:pt x="798" y="662"/>
                    <a:pt x="824" y="646"/>
                    <a:pt x="843" y="635"/>
                  </a:cubicBezTo>
                  <a:cubicBezTo>
                    <a:pt x="943" y="578"/>
                    <a:pt x="982" y="457"/>
                    <a:pt x="1022" y="359"/>
                  </a:cubicBezTo>
                  <a:cubicBezTo>
                    <a:pt x="1034" y="277"/>
                    <a:pt x="1052" y="208"/>
                    <a:pt x="1014" y="132"/>
                  </a:cubicBezTo>
                  <a:cubicBezTo>
                    <a:pt x="968" y="148"/>
                    <a:pt x="916" y="153"/>
                    <a:pt x="876" y="181"/>
                  </a:cubicBezTo>
                  <a:cubicBezTo>
                    <a:pt x="756" y="265"/>
                    <a:pt x="735" y="313"/>
                    <a:pt x="673" y="416"/>
                  </a:cubicBezTo>
                  <a:cubicBezTo>
                    <a:pt x="670" y="438"/>
                    <a:pt x="646" y="546"/>
                    <a:pt x="697" y="554"/>
                  </a:cubicBezTo>
                  <a:cubicBezTo>
                    <a:pt x="738" y="561"/>
                    <a:pt x="773" y="521"/>
                    <a:pt x="811" y="505"/>
                  </a:cubicBezTo>
                  <a:cubicBezTo>
                    <a:pt x="880" y="397"/>
                    <a:pt x="907" y="325"/>
                    <a:pt x="916" y="197"/>
                  </a:cubicBezTo>
                  <a:cubicBezTo>
                    <a:pt x="909" y="116"/>
                    <a:pt x="924" y="68"/>
                    <a:pt x="835" y="51"/>
                  </a:cubicBezTo>
                  <a:cubicBezTo>
                    <a:pt x="657" y="117"/>
                    <a:pt x="550" y="255"/>
                    <a:pt x="462" y="416"/>
                  </a:cubicBezTo>
                  <a:cubicBezTo>
                    <a:pt x="457" y="468"/>
                    <a:pt x="437" y="520"/>
                    <a:pt x="487" y="562"/>
                  </a:cubicBezTo>
                  <a:cubicBezTo>
                    <a:pt x="507" y="578"/>
                    <a:pt x="536" y="578"/>
                    <a:pt x="560" y="586"/>
                  </a:cubicBezTo>
                  <a:cubicBezTo>
                    <a:pt x="595" y="583"/>
                    <a:pt x="631" y="588"/>
                    <a:pt x="665" y="578"/>
                  </a:cubicBezTo>
                  <a:cubicBezTo>
                    <a:pt x="799" y="540"/>
                    <a:pt x="830" y="425"/>
                    <a:pt x="876" y="310"/>
                  </a:cubicBezTo>
                  <a:cubicBezTo>
                    <a:pt x="891" y="202"/>
                    <a:pt x="917" y="141"/>
                    <a:pt x="835" y="59"/>
                  </a:cubicBezTo>
                  <a:cubicBezTo>
                    <a:pt x="619" y="83"/>
                    <a:pt x="433" y="318"/>
                    <a:pt x="349" y="505"/>
                  </a:cubicBezTo>
                  <a:cubicBezTo>
                    <a:pt x="362" y="535"/>
                    <a:pt x="362" y="576"/>
                    <a:pt x="389" y="594"/>
                  </a:cubicBezTo>
                  <a:cubicBezTo>
                    <a:pt x="434" y="624"/>
                    <a:pt x="526" y="552"/>
                    <a:pt x="551" y="537"/>
                  </a:cubicBezTo>
                  <a:cubicBezTo>
                    <a:pt x="639" y="424"/>
                    <a:pt x="701" y="322"/>
                    <a:pt x="754" y="189"/>
                  </a:cubicBezTo>
                  <a:cubicBezTo>
                    <a:pt x="757" y="159"/>
                    <a:pt x="762" y="130"/>
                    <a:pt x="762" y="100"/>
                  </a:cubicBezTo>
                  <a:cubicBezTo>
                    <a:pt x="762" y="91"/>
                    <a:pt x="761" y="69"/>
                    <a:pt x="754" y="75"/>
                  </a:cubicBezTo>
                  <a:cubicBezTo>
                    <a:pt x="732" y="94"/>
                    <a:pt x="721" y="123"/>
                    <a:pt x="706" y="148"/>
                  </a:cubicBezTo>
                  <a:cubicBezTo>
                    <a:pt x="646" y="245"/>
                    <a:pt x="604" y="340"/>
                    <a:pt x="568" y="448"/>
                  </a:cubicBezTo>
                  <a:cubicBezTo>
                    <a:pt x="558" y="559"/>
                    <a:pt x="540" y="567"/>
                    <a:pt x="649" y="594"/>
                  </a:cubicBezTo>
                  <a:cubicBezTo>
                    <a:pt x="771" y="564"/>
                    <a:pt x="782" y="508"/>
                    <a:pt x="843" y="400"/>
                  </a:cubicBezTo>
                  <a:cubicBezTo>
                    <a:pt x="868" y="301"/>
                    <a:pt x="922" y="150"/>
                    <a:pt x="860" y="51"/>
                  </a:cubicBezTo>
                  <a:cubicBezTo>
                    <a:pt x="838" y="16"/>
                    <a:pt x="770" y="14"/>
                    <a:pt x="738" y="10"/>
                  </a:cubicBezTo>
                  <a:cubicBezTo>
                    <a:pt x="590" y="105"/>
                    <a:pt x="490" y="204"/>
                    <a:pt x="406" y="359"/>
                  </a:cubicBezTo>
                  <a:cubicBezTo>
                    <a:pt x="390" y="444"/>
                    <a:pt x="361" y="476"/>
                    <a:pt x="438" y="521"/>
                  </a:cubicBezTo>
                  <a:cubicBezTo>
                    <a:pt x="613" y="496"/>
                    <a:pt x="675" y="269"/>
                    <a:pt x="714" y="124"/>
                  </a:cubicBezTo>
                  <a:cubicBezTo>
                    <a:pt x="717" y="94"/>
                    <a:pt x="728" y="64"/>
                    <a:pt x="722" y="35"/>
                  </a:cubicBezTo>
                  <a:cubicBezTo>
                    <a:pt x="719" y="20"/>
                    <a:pt x="704" y="0"/>
                    <a:pt x="689" y="2"/>
                  </a:cubicBezTo>
                  <a:cubicBezTo>
                    <a:pt x="642" y="9"/>
                    <a:pt x="603" y="40"/>
                    <a:pt x="560" y="59"/>
                  </a:cubicBezTo>
                  <a:cubicBezTo>
                    <a:pt x="458" y="151"/>
                    <a:pt x="367" y="241"/>
                    <a:pt x="284" y="351"/>
                  </a:cubicBezTo>
                  <a:cubicBezTo>
                    <a:pt x="254" y="433"/>
                    <a:pt x="214" y="477"/>
                    <a:pt x="300" y="529"/>
                  </a:cubicBezTo>
                  <a:cubicBezTo>
                    <a:pt x="346" y="507"/>
                    <a:pt x="398" y="496"/>
                    <a:pt x="438" y="464"/>
                  </a:cubicBezTo>
                  <a:cubicBezTo>
                    <a:pt x="496" y="418"/>
                    <a:pt x="529" y="298"/>
                    <a:pt x="551" y="237"/>
                  </a:cubicBezTo>
                  <a:cubicBezTo>
                    <a:pt x="557" y="202"/>
                    <a:pt x="573" y="167"/>
                    <a:pt x="568" y="132"/>
                  </a:cubicBezTo>
                  <a:cubicBezTo>
                    <a:pt x="565" y="109"/>
                    <a:pt x="550" y="72"/>
                    <a:pt x="527" y="75"/>
                  </a:cubicBezTo>
                  <a:cubicBezTo>
                    <a:pt x="495" y="80"/>
                    <a:pt x="482" y="122"/>
                    <a:pt x="462" y="148"/>
                  </a:cubicBezTo>
                  <a:cubicBezTo>
                    <a:pt x="300" y="353"/>
                    <a:pt x="340" y="286"/>
                    <a:pt x="260" y="448"/>
                  </a:cubicBezTo>
                  <a:cubicBezTo>
                    <a:pt x="258" y="465"/>
                    <a:pt x="240" y="581"/>
                    <a:pt x="260" y="610"/>
                  </a:cubicBezTo>
                  <a:cubicBezTo>
                    <a:pt x="272" y="628"/>
                    <a:pt x="297" y="632"/>
                    <a:pt x="316" y="643"/>
                  </a:cubicBezTo>
                  <a:cubicBezTo>
                    <a:pt x="365" y="624"/>
                    <a:pt x="419" y="616"/>
                    <a:pt x="462" y="586"/>
                  </a:cubicBezTo>
                  <a:cubicBezTo>
                    <a:pt x="572" y="508"/>
                    <a:pt x="570" y="338"/>
                    <a:pt x="584" y="221"/>
                  </a:cubicBezTo>
                  <a:cubicBezTo>
                    <a:pt x="576" y="128"/>
                    <a:pt x="594" y="84"/>
                    <a:pt x="495" y="67"/>
                  </a:cubicBezTo>
                  <a:cubicBezTo>
                    <a:pt x="302" y="184"/>
                    <a:pt x="166" y="333"/>
                    <a:pt x="89" y="546"/>
                  </a:cubicBezTo>
                  <a:cubicBezTo>
                    <a:pt x="92" y="578"/>
                    <a:pt x="87" y="612"/>
                    <a:pt x="97" y="643"/>
                  </a:cubicBezTo>
                  <a:cubicBezTo>
                    <a:pt x="141" y="779"/>
                    <a:pt x="254" y="774"/>
                    <a:pt x="373" y="781"/>
                  </a:cubicBezTo>
                  <a:cubicBezTo>
                    <a:pt x="424" y="775"/>
                    <a:pt x="479" y="782"/>
                    <a:pt x="527" y="764"/>
                  </a:cubicBezTo>
                  <a:cubicBezTo>
                    <a:pt x="699" y="700"/>
                    <a:pt x="798" y="532"/>
                    <a:pt x="843" y="367"/>
                  </a:cubicBezTo>
                  <a:cubicBezTo>
                    <a:pt x="824" y="293"/>
                    <a:pt x="763" y="376"/>
                    <a:pt x="730" y="408"/>
                  </a:cubicBezTo>
                  <a:cubicBezTo>
                    <a:pt x="576" y="557"/>
                    <a:pt x="382" y="717"/>
                    <a:pt x="276" y="910"/>
                  </a:cubicBezTo>
                  <a:cubicBezTo>
                    <a:pt x="279" y="926"/>
                    <a:pt x="271" y="949"/>
                    <a:pt x="284" y="959"/>
                  </a:cubicBezTo>
                  <a:cubicBezTo>
                    <a:pt x="319" y="987"/>
                    <a:pt x="424" y="949"/>
                    <a:pt x="446" y="943"/>
                  </a:cubicBezTo>
                  <a:cubicBezTo>
                    <a:pt x="600" y="836"/>
                    <a:pt x="693" y="717"/>
                    <a:pt x="770" y="546"/>
                  </a:cubicBezTo>
                  <a:cubicBezTo>
                    <a:pt x="773" y="530"/>
                    <a:pt x="791" y="486"/>
                    <a:pt x="779" y="497"/>
                  </a:cubicBezTo>
                  <a:cubicBezTo>
                    <a:pt x="747" y="525"/>
                    <a:pt x="730" y="567"/>
                    <a:pt x="706" y="602"/>
                  </a:cubicBezTo>
                  <a:cubicBezTo>
                    <a:pt x="642" y="696"/>
                    <a:pt x="598" y="775"/>
                    <a:pt x="568" y="886"/>
                  </a:cubicBezTo>
                  <a:cubicBezTo>
                    <a:pt x="579" y="921"/>
                    <a:pt x="566" y="978"/>
                    <a:pt x="600" y="991"/>
                  </a:cubicBezTo>
                  <a:cubicBezTo>
                    <a:pt x="647" y="1008"/>
                    <a:pt x="701" y="975"/>
                    <a:pt x="746" y="951"/>
                  </a:cubicBezTo>
                  <a:cubicBezTo>
                    <a:pt x="833" y="905"/>
                    <a:pt x="961" y="710"/>
                    <a:pt x="1006" y="627"/>
                  </a:cubicBezTo>
                  <a:cubicBezTo>
                    <a:pt x="1025" y="591"/>
                    <a:pt x="1038" y="551"/>
                    <a:pt x="1054" y="513"/>
                  </a:cubicBezTo>
                  <a:cubicBezTo>
                    <a:pt x="1075" y="408"/>
                    <a:pt x="1103" y="371"/>
                    <a:pt x="941" y="513"/>
                  </a:cubicBezTo>
                  <a:cubicBezTo>
                    <a:pt x="855" y="589"/>
                    <a:pt x="805" y="718"/>
                    <a:pt x="762" y="821"/>
                  </a:cubicBezTo>
                  <a:cubicBezTo>
                    <a:pt x="755" y="887"/>
                    <a:pt x="730" y="935"/>
                    <a:pt x="795" y="967"/>
                  </a:cubicBezTo>
                  <a:cubicBezTo>
                    <a:pt x="986" y="897"/>
                    <a:pt x="1062" y="731"/>
                    <a:pt x="1135" y="554"/>
                  </a:cubicBezTo>
                  <a:cubicBezTo>
                    <a:pt x="1138" y="530"/>
                    <a:pt x="1145" y="505"/>
                    <a:pt x="1143" y="481"/>
                  </a:cubicBezTo>
                  <a:cubicBezTo>
                    <a:pt x="1139" y="438"/>
                    <a:pt x="1087" y="489"/>
                    <a:pt x="1087" y="489"/>
                  </a:cubicBezTo>
                  <a:cubicBezTo>
                    <a:pt x="1055" y="517"/>
                    <a:pt x="1024" y="545"/>
                    <a:pt x="997" y="578"/>
                  </a:cubicBezTo>
                  <a:cubicBezTo>
                    <a:pt x="846" y="762"/>
                    <a:pt x="853" y="759"/>
                    <a:pt x="762" y="918"/>
                  </a:cubicBezTo>
                  <a:cubicBezTo>
                    <a:pt x="739" y="1003"/>
                    <a:pt x="711" y="1047"/>
                    <a:pt x="779" y="1113"/>
                  </a:cubicBezTo>
                  <a:cubicBezTo>
                    <a:pt x="942" y="1095"/>
                    <a:pt x="1025" y="949"/>
                    <a:pt x="1095" y="813"/>
                  </a:cubicBezTo>
                  <a:cubicBezTo>
                    <a:pt x="1113" y="779"/>
                    <a:pt x="1129" y="744"/>
                    <a:pt x="1143" y="708"/>
                  </a:cubicBezTo>
                  <a:cubicBezTo>
                    <a:pt x="1151" y="687"/>
                    <a:pt x="1181" y="652"/>
                    <a:pt x="1160" y="643"/>
                  </a:cubicBezTo>
                  <a:cubicBezTo>
                    <a:pt x="1137" y="633"/>
                    <a:pt x="1121" y="674"/>
                    <a:pt x="1103" y="691"/>
                  </a:cubicBezTo>
                  <a:cubicBezTo>
                    <a:pt x="934" y="854"/>
                    <a:pt x="767" y="994"/>
                    <a:pt x="673" y="1210"/>
                  </a:cubicBezTo>
                  <a:cubicBezTo>
                    <a:pt x="687" y="1248"/>
                    <a:pt x="688" y="1294"/>
                    <a:pt x="714" y="1324"/>
                  </a:cubicBezTo>
                  <a:cubicBezTo>
                    <a:pt x="756" y="1372"/>
                    <a:pt x="845" y="1290"/>
                    <a:pt x="860" y="1275"/>
                  </a:cubicBezTo>
                  <a:cubicBezTo>
                    <a:pt x="889" y="1246"/>
                    <a:pt x="914" y="1213"/>
                    <a:pt x="933" y="1178"/>
                  </a:cubicBezTo>
                  <a:cubicBezTo>
                    <a:pt x="973" y="1105"/>
                    <a:pt x="1038" y="951"/>
                    <a:pt x="1038" y="951"/>
                  </a:cubicBezTo>
                  <a:cubicBezTo>
                    <a:pt x="1055" y="847"/>
                    <a:pt x="994" y="937"/>
                    <a:pt x="949" y="991"/>
                  </a:cubicBezTo>
                  <a:cubicBezTo>
                    <a:pt x="833" y="1131"/>
                    <a:pt x="714" y="1280"/>
                    <a:pt x="657" y="1454"/>
                  </a:cubicBezTo>
                  <a:cubicBezTo>
                    <a:pt x="662" y="1484"/>
                    <a:pt x="656" y="1518"/>
                    <a:pt x="673" y="1543"/>
                  </a:cubicBezTo>
                  <a:cubicBezTo>
                    <a:pt x="681" y="1554"/>
                    <a:pt x="704" y="1545"/>
                    <a:pt x="714" y="1535"/>
                  </a:cubicBezTo>
                  <a:cubicBezTo>
                    <a:pt x="766" y="1481"/>
                    <a:pt x="805" y="1416"/>
                    <a:pt x="851" y="1356"/>
                  </a:cubicBezTo>
                  <a:cubicBezTo>
                    <a:pt x="877" y="1322"/>
                    <a:pt x="888" y="1280"/>
                    <a:pt x="908" y="1243"/>
                  </a:cubicBezTo>
                  <a:cubicBezTo>
                    <a:pt x="921" y="1218"/>
                    <a:pt x="969" y="1190"/>
                    <a:pt x="949" y="1170"/>
                  </a:cubicBezTo>
                  <a:cubicBezTo>
                    <a:pt x="930" y="1151"/>
                    <a:pt x="914" y="1212"/>
                    <a:pt x="900" y="1235"/>
                  </a:cubicBezTo>
                  <a:cubicBezTo>
                    <a:pt x="884" y="1263"/>
                    <a:pt x="873" y="1294"/>
                    <a:pt x="860" y="1324"/>
                  </a:cubicBezTo>
                  <a:cubicBezTo>
                    <a:pt x="846" y="1359"/>
                    <a:pt x="833" y="1394"/>
                    <a:pt x="819" y="1429"/>
                  </a:cubicBezTo>
                  <a:cubicBezTo>
                    <a:pt x="811" y="1479"/>
                    <a:pt x="783" y="1559"/>
                    <a:pt x="827" y="1608"/>
                  </a:cubicBezTo>
                  <a:cubicBezTo>
                    <a:pt x="836" y="1618"/>
                    <a:pt x="854" y="1602"/>
                    <a:pt x="868" y="1599"/>
                  </a:cubicBezTo>
                  <a:cubicBezTo>
                    <a:pt x="947" y="1520"/>
                    <a:pt x="986" y="1429"/>
                    <a:pt x="1022" y="1324"/>
                  </a:cubicBezTo>
                  <a:cubicBezTo>
                    <a:pt x="1063" y="1206"/>
                    <a:pt x="1088" y="1208"/>
                    <a:pt x="1022" y="1227"/>
                  </a:cubicBezTo>
                  <a:cubicBezTo>
                    <a:pt x="980" y="1301"/>
                    <a:pt x="960" y="1361"/>
                    <a:pt x="949" y="1445"/>
                  </a:cubicBezTo>
                  <a:cubicBezTo>
                    <a:pt x="971" y="1514"/>
                    <a:pt x="977" y="1522"/>
                    <a:pt x="1046" y="1494"/>
                  </a:cubicBezTo>
                  <a:cubicBezTo>
                    <a:pt x="1117" y="1412"/>
                    <a:pt x="1184" y="1291"/>
                    <a:pt x="1184" y="1178"/>
                  </a:cubicBezTo>
                  <a:cubicBezTo>
                    <a:pt x="1184" y="1166"/>
                    <a:pt x="1171" y="1199"/>
                    <a:pt x="1168" y="1210"/>
                  </a:cubicBezTo>
                  <a:cubicBezTo>
                    <a:pt x="1166" y="1218"/>
                    <a:pt x="1168" y="1227"/>
                    <a:pt x="1168" y="123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800600" y="4114800"/>
              <a:ext cx="533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279"/>
            <p:cNvSpPr txBox="1">
              <a:spLocks noChangeArrowheads="1"/>
            </p:cNvSpPr>
            <p:nvPr/>
          </p:nvSpPr>
          <p:spPr bwMode="auto">
            <a:xfrm>
              <a:off x="1295400" y="5593080"/>
              <a:ext cx="6477000" cy="775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omic Sans MS" pitchFamily="66" charset="0"/>
                </a:rPr>
                <a:t>DNA can be very large, therefore for study, we look at small sections of it, then piece the sections together</a:t>
              </a:r>
            </a:p>
          </p:txBody>
        </p:sp>
      </p:grpSp>
      <p:pic>
        <p:nvPicPr>
          <p:cNvPr id="12" name="Picture 2" descr="https://encrypted-tbn3.gstatic.com/images?q=tbn:ANd9GcQvnNXhvmRyCfFsj5VXXH6IR0y29IZGRcHmNqkVJ9oH0ehG4SYPK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295400"/>
            <a:ext cx="7477760" cy="2133600"/>
          </a:xfrm>
          <a:prstGeom prst="rect">
            <a:avLst/>
          </a:prstGeom>
          <a:noFill/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latin typeface="Comic Sans MS" pitchFamily="66" charset="0"/>
              </a:rPr>
              <a:t>STEP 1. </a:t>
            </a:r>
            <a:r>
              <a:rPr lang="en-ZA" sz="3600" b="1" dirty="0" smtClean="0">
                <a:latin typeface="Comic Sans MS" pitchFamily="66" charset="0"/>
              </a:rPr>
              <a:t>DNA isolation and PCR</a:t>
            </a:r>
            <a:endParaRPr lang="en-GB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467</Words>
  <Application>Microsoft Office PowerPoint</Application>
  <PresentationFormat>On-screen Show (4:3)</PresentationFormat>
  <Paragraphs>148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Clip</vt:lpstr>
      <vt:lpstr>Photo Editor 影像</vt:lpstr>
      <vt:lpstr>Slide 1</vt:lpstr>
      <vt:lpstr>Slide 2</vt:lpstr>
      <vt:lpstr>Slide 3</vt:lpstr>
      <vt:lpstr>What is cloning used for?</vt:lpstr>
      <vt:lpstr>Slide 5</vt:lpstr>
      <vt:lpstr>Slide 6</vt:lpstr>
      <vt:lpstr>CLONING PROCESS</vt:lpstr>
      <vt:lpstr>CLONING PROCESS</vt:lpstr>
      <vt:lpstr>STEP 1. DNA isolation and PCR</vt:lpstr>
      <vt:lpstr>Polymerase Chain Reaction  (PCR)</vt:lpstr>
      <vt:lpstr>Slide 11</vt:lpstr>
      <vt:lpstr>STEP 2. DIGESTION</vt:lpstr>
      <vt:lpstr>Slide 13</vt:lpstr>
      <vt:lpstr>Slide 14</vt:lpstr>
      <vt:lpstr>Slide 15</vt:lpstr>
      <vt:lpstr>STEP 4. TRANSFORMATION</vt:lpstr>
      <vt:lpstr>Slide 17</vt:lpstr>
      <vt:lpstr>Slide 18</vt:lpstr>
      <vt:lpstr>Slide 19</vt:lpstr>
      <vt:lpstr>What are we doing?</vt:lpstr>
      <vt:lpstr>Pyocin S5 of PAO1 strain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</dc:creator>
  <cp:lastModifiedBy>Amir</cp:lastModifiedBy>
  <cp:revision>115</cp:revision>
  <dcterms:created xsi:type="dcterms:W3CDTF">2013-12-01T17:09:11Z</dcterms:created>
  <dcterms:modified xsi:type="dcterms:W3CDTF">2016-04-19T07:22:29Z</dcterms:modified>
</cp:coreProperties>
</file>