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5"/>
  </p:notesMasterIdLst>
  <p:sldIdLst>
    <p:sldId id="344" r:id="rId2"/>
    <p:sldId id="345" r:id="rId3"/>
    <p:sldId id="346" r:id="rId4"/>
    <p:sldId id="347" r:id="rId5"/>
    <p:sldId id="349" r:id="rId6"/>
    <p:sldId id="348" r:id="rId7"/>
    <p:sldId id="351" r:id="rId8"/>
    <p:sldId id="341" r:id="rId9"/>
    <p:sldId id="330" r:id="rId10"/>
    <p:sldId id="331" r:id="rId11"/>
    <p:sldId id="332" r:id="rId12"/>
    <p:sldId id="333" r:id="rId13"/>
    <p:sldId id="334" r:id="rId14"/>
    <p:sldId id="335" r:id="rId15"/>
    <p:sldId id="350" r:id="rId16"/>
    <p:sldId id="339" r:id="rId17"/>
    <p:sldId id="340" r:id="rId18"/>
    <p:sldId id="309" r:id="rId19"/>
    <p:sldId id="310" r:id="rId20"/>
    <p:sldId id="329" r:id="rId21"/>
    <p:sldId id="306" r:id="rId22"/>
    <p:sldId id="343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\THE%20surveillance\&#1608;&#1581;&#1583;&#1577;%20&#1578;&#1585;&#1589;&#1583;%20&#1580;&#1575;&#1605;&#1593;&#1577;%20&#1571;&#1587;&#1610;&#1608;&#1591;%202014&#1605;\sur-29-10-2015\&#1578;&#1581;&#1604;&#1610;&#1604;%20&#1575;&#1604;&#1576;&#1610;&#1575;&#1606;&#1575;&#157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 cmpd="tri">
              <a:solidFill>
                <a:schemeClr val="accent5">
                  <a:lumMod val="50000"/>
                  <a:alpha val="99000"/>
                </a:schemeClr>
              </a:solidFill>
            </a:ln>
          </c:spPr>
          <c:marker>
            <c:symbol val="none"/>
          </c:marker>
          <c:cat>
            <c:numRef>
              <c:f>'الرسوم البيانية والاحصائيات'!$B$11:$AU$11</c:f>
              <c:numCache>
                <c:formatCode>mmm\-yy</c:formatCode>
                <c:ptCount val="46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  <c:pt idx="24">
                  <c:v>41640</c:v>
                </c:pt>
                <c:pt idx="25">
                  <c:v>41671</c:v>
                </c:pt>
                <c:pt idx="26">
                  <c:v>41699</c:v>
                </c:pt>
                <c:pt idx="27">
                  <c:v>41730</c:v>
                </c:pt>
                <c:pt idx="28">
                  <c:v>41760</c:v>
                </c:pt>
                <c:pt idx="29">
                  <c:v>41791</c:v>
                </c:pt>
                <c:pt idx="30">
                  <c:v>41821</c:v>
                </c:pt>
                <c:pt idx="31">
                  <c:v>41852</c:v>
                </c:pt>
                <c:pt idx="32">
                  <c:v>41883</c:v>
                </c:pt>
                <c:pt idx="33">
                  <c:v>41913</c:v>
                </c:pt>
                <c:pt idx="34">
                  <c:v>41944</c:v>
                </c:pt>
                <c:pt idx="35">
                  <c:v>41974</c:v>
                </c:pt>
                <c:pt idx="36">
                  <c:v>42005</c:v>
                </c:pt>
                <c:pt idx="37">
                  <c:v>42036</c:v>
                </c:pt>
                <c:pt idx="38">
                  <c:v>42064</c:v>
                </c:pt>
                <c:pt idx="39">
                  <c:v>42095</c:v>
                </c:pt>
                <c:pt idx="40">
                  <c:v>42125</c:v>
                </c:pt>
                <c:pt idx="41">
                  <c:v>42156</c:v>
                </c:pt>
                <c:pt idx="42">
                  <c:v>42186</c:v>
                </c:pt>
                <c:pt idx="43">
                  <c:v>42217</c:v>
                </c:pt>
                <c:pt idx="44">
                  <c:v>42248</c:v>
                </c:pt>
                <c:pt idx="45">
                  <c:v>42278</c:v>
                </c:pt>
              </c:numCache>
            </c:numRef>
          </c:cat>
          <c:val>
            <c:numRef>
              <c:f>'الرسوم البيانية والاحصائيات'!$B$12:$AU$12</c:f>
              <c:numCache>
                <c:formatCode>General</c:formatCode>
                <c:ptCount val="46"/>
                <c:pt idx="0">
                  <c:v>84</c:v>
                </c:pt>
                <c:pt idx="1">
                  <c:v>91</c:v>
                </c:pt>
                <c:pt idx="2">
                  <c:v>120</c:v>
                </c:pt>
                <c:pt idx="3">
                  <c:v>140</c:v>
                </c:pt>
                <c:pt idx="4">
                  <c:v>124</c:v>
                </c:pt>
                <c:pt idx="5">
                  <c:v>153</c:v>
                </c:pt>
                <c:pt idx="6">
                  <c:v>187</c:v>
                </c:pt>
                <c:pt idx="7">
                  <c:v>143</c:v>
                </c:pt>
                <c:pt idx="8">
                  <c:v>126</c:v>
                </c:pt>
                <c:pt idx="9">
                  <c:v>311</c:v>
                </c:pt>
                <c:pt idx="10">
                  <c:v>0</c:v>
                </c:pt>
                <c:pt idx="11">
                  <c:v>0</c:v>
                </c:pt>
                <c:pt idx="12">
                  <c:v>122</c:v>
                </c:pt>
                <c:pt idx="13">
                  <c:v>109</c:v>
                </c:pt>
                <c:pt idx="14">
                  <c:v>251</c:v>
                </c:pt>
                <c:pt idx="15">
                  <c:v>283</c:v>
                </c:pt>
                <c:pt idx="16">
                  <c:v>209</c:v>
                </c:pt>
                <c:pt idx="17">
                  <c:v>164</c:v>
                </c:pt>
                <c:pt idx="18">
                  <c:v>158</c:v>
                </c:pt>
                <c:pt idx="19">
                  <c:v>117</c:v>
                </c:pt>
                <c:pt idx="20">
                  <c:v>112</c:v>
                </c:pt>
                <c:pt idx="21">
                  <c:v>68</c:v>
                </c:pt>
                <c:pt idx="22">
                  <c:v>130</c:v>
                </c:pt>
                <c:pt idx="23">
                  <c:v>145</c:v>
                </c:pt>
                <c:pt idx="24">
                  <c:v>105</c:v>
                </c:pt>
                <c:pt idx="25">
                  <c:v>112</c:v>
                </c:pt>
                <c:pt idx="26">
                  <c:v>93</c:v>
                </c:pt>
                <c:pt idx="27">
                  <c:v>142</c:v>
                </c:pt>
                <c:pt idx="28">
                  <c:v>130</c:v>
                </c:pt>
                <c:pt idx="29">
                  <c:v>286</c:v>
                </c:pt>
                <c:pt idx="30">
                  <c:v>130</c:v>
                </c:pt>
                <c:pt idx="31">
                  <c:v>169</c:v>
                </c:pt>
                <c:pt idx="32">
                  <c:v>179</c:v>
                </c:pt>
                <c:pt idx="33">
                  <c:v>123</c:v>
                </c:pt>
                <c:pt idx="34">
                  <c:v>312</c:v>
                </c:pt>
                <c:pt idx="35">
                  <c:v>225</c:v>
                </c:pt>
                <c:pt idx="36">
                  <c:v>249</c:v>
                </c:pt>
                <c:pt idx="37">
                  <c:v>289</c:v>
                </c:pt>
                <c:pt idx="38">
                  <c:v>341</c:v>
                </c:pt>
                <c:pt idx="39">
                  <c:v>350</c:v>
                </c:pt>
                <c:pt idx="40">
                  <c:v>641</c:v>
                </c:pt>
                <c:pt idx="41">
                  <c:v>520</c:v>
                </c:pt>
                <c:pt idx="42">
                  <c:v>478</c:v>
                </c:pt>
                <c:pt idx="43">
                  <c:v>661</c:v>
                </c:pt>
                <c:pt idx="44">
                  <c:v>491</c:v>
                </c:pt>
                <c:pt idx="45">
                  <c:v>281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75808"/>
        <c:axId val="103879424"/>
      </c:lineChart>
      <c:dateAx>
        <c:axId val="1027758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="1" i="0" baseline="0">
                <a:solidFill>
                  <a:srgbClr val="C00000"/>
                </a:solidFill>
              </a:defRPr>
            </a:pPr>
            <a:endParaRPr lang="en-US"/>
          </a:p>
        </c:txPr>
        <c:crossAx val="103879424"/>
        <c:crosses val="autoZero"/>
        <c:auto val="1"/>
        <c:lblOffset val="100"/>
        <c:baseTimeUnit val="months"/>
      </c:dateAx>
      <c:valAx>
        <c:axId val="103879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="1" i="0" baseline="0">
                <a:solidFill>
                  <a:srgbClr val="C00000"/>
                </a:solidFill>
              </a:defRPr>
            </a:pPr>
            <a:endParaRPr lang="en-US"/>
          </a:p>
        </c:txPr>
        <c:crossAx val="1027758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'الرسوم البيانية والاحصائيات'!$B$985</c:f>
              <c:strCache>
                <c:ptCount val="1"/>
                <c:pt idx="0">
                  <c:v>بدون جامعة اسيوط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'الرسوم البيانية والاحصائيات'!$A$986:$A$992</c:f>
              <c:strCache>
                <c:ptCount val="7"/>
                <c:pt idx="0">
                  <c:v>أقل من شهر </c:v>
                </c:pt>
                <c:pt idx="1">
                  <c:v>أقل من سنة</c:v>
                </c:pt>
                <c:pt idx="2">
                  <c:v>1 : 5 سنة</c:v>
                </c:pt>
                <c:pt idx="3">
                  <c:v>5 : 15 سنة</c:v>
                </c:pt>
                <c:pt idx="4">
                  <c:v>15 : 35 سنة </c:v>
                </c:pt>
                <c:pt idx="5">
                  <c:v>35 :65 سنة</c:v>
                </c:pt>
                <c:pt idx="6">
                  <c:v>أكثر من 65 سنة </c:v>
                </c:pt>
              </c:strCache>
            </c:strRef>
          </c:cat>
          <c:val>
            <c:numRef>
              <c:f>'الرسوم البيانية والاحصائيات'!$B$986:$B$992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0.0%">
                  <c:v>0.46103896103896103</c:v>
                </c:pt>
                <c:pt idx="3" formatCode="0.0%">
                  <c:v>0.22077922077922077</c:v>
                </c:pt>
                <c:pt idx="4" formatCode="0.0%">
                  <c:v>0.15584415584415584</c:v>
                </c:pt>
                <c:pt idx="5" formatCode="0.0%">
                  <c:v>0.14935064935064934</c:v>
                </c:pt>
                <c:pt idx="6" formatCode="0.0%">
                  <c:v>1.2987012987012988E-2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609376713015497"/>
          <c:y val="0.20001141989231042"/>
          <c:w val="0.22605573291529119"/>
          <c:h val="0.48975235963524866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'الرسوم البيانية والاحصائيات'!$C$985</c:f>
              <c:strCache>
                <c:ptCount val="1"/>
                <c:pt idx="0">
                  <c:v>بجامعة اسيوط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'الرسوم البيانية والاحصائيات'!$A$986:$A$992</c:f>
              <c:strCache>
                <c:ptCount val="7"/>
                <c:pt idx="0">
                  <c:v>أقل من شهر </c:v>
                </c:pt>
                <c:pt idx="1">
                  <c:v>أقل من سنة</c:v>
                </c:pt>
                <c:pt idx="2">
                  <c:v>1 : 5 سنة</c:v>
                </c:pt>
                <c:pt idx="3">
                  <c:v>5 : 15 سنة</c:v>
                </c:pt>
                <c:pt idx="4">
                  <c:v>15 : 35 سنة </c:v>
                </c:pt>
                <c:pt idx="5">
                  <c:v>35 :65 سنة</c:v>
                </c:pt>
                <c:pt idx="6">
                  <c:v>أكثر من 65 سنة </c:v>
                </c:pt>
              </c:strCache>
            </c:strRef>
          </c:cat>
          <c:val>
            <c:numRef>
              <c:f>'الرسوم البيانية والاحصائيات'!$C$986:$C$992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 formatCode="0.0%">
                  <c:v>7.0929070929070928E-2</c:v>
                </c:pt>
                <c:pt idx="3" formatCode="0.0%">
                  <c:v>3.3966033966033968E-2</c:v>
                </c:pt>
                <c:pt idx="4" formatCode="0.0%">
                  <c:v>0.45154845154845152</c:v>
                </c:pt>
                <c:pt idx="5" formatCode="0.0%">
                  <c:v>0.40759240759240761</c:v>
                </c:pt>
                <c:pt idx="6" formatCode="0.0%">
                  <c:v>3.5964035964035967E-2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014016783329398"/>
          <c:y val="0.17985688709795097"/>
          <c:w val="0.21232878760863438"/>
          <c:h val="0.5005855843215606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428571428571425E-2"/>
          <c:y val="6.8669527896995722E-2"/>
          <c:w val="0.91803278688522705"/>
          <c:h val="0.69527896995708149"/>
        </c:manualLayout>
      </c:layout>
      <c:lineChart>
        <c:grouping val="standard"/>
        <c:varyColors val="0"/>
        <c:ser>
          <c:idx val="1"/>
          <c:order val="0"/>
          <c:tx>
            <c:strRef>
              <c:f>Sheet1!$A$3</c:f>
              <c:strCache>
                <c:ptCount val="1"/>
                <c:pt idx="0">
                  <c:v>HCV antibody</c:v>
                </c:pt>
              </c:strCache>
            </c:strRef>
          </c:tx>
          <c:spPr>
            <a:ln w="39743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224188790561086E-2"/>
                  <c:y val="-5.5208669934749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174041297935679E-2"/>
                  <c:y val="-5.5208669934749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598820058996987E-2"/>
                  <c:y val="-5.5208669934749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834808259587015E-2"/>
                  <c:y val="-4.206374852171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2772861356932534E-2"/>
                  <c:y val="-5.7837654217357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197640117994114E-2"/>
                  <c:y val="-4.7321717086928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2772861356932534E-2"/>
                  <c:y val="-6.04666384999639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6047197640117986E-2"/>
                  <c:y val="-3.4176795673892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2772861356932534E-2"/>
                  <c:y val="-4.9950701369535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498">
                <a:noFill/>
              </a:ln>
            </c:spPr>
            <c:txPr>
              <a:bodyPr/>
              <a:lstStyle/>
              <a:p>
                <a:pPr>
                  <a:defRPr sz="1585" b="0" i="0" u="none" strike="noStrike" baseline="0">
                    <a:solidFill>
                      <a:schemeClr val="accent4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  <c:pt idx="4">
                  <c:v>14</c:v>
                </c:pt>
                <c:pt idx="5">
                  <c:v>23</c:v>
                </c:pt>
                <c:pt idx="6">
                  <c:v>29</c:v>
                </c:pt>
                <c:pt idx="7">
                  <c:v>39</c:v>
                </c:pt>
                <c:pt idx="8">
                  <c:v>40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HCV RNA</c:v>
                </c:pt>
              </c:strCache>
            </c:strRef>
          </c:tx>
          <c:spPr>
            <a:ln w="39743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8576638097229024E-3"/>
                  <c:y val="9.492703326576024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037024133048141E-3"/>
                  <c:y val="6.86371904396884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424894896987327E-2"/>
                  <c:y val="6.650088195177453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494901632871111E-2"/>
                  <c:y val="-4.2066853621260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949155691822266E-4"/>
                  <c:y val="-7.5006370629237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9002827025848381E-3"/>
                  <c:y val="-7.14669587214614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714280274663755E-2"/>
                  <c:y val="-7.18960590466584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1604802119884245E-3"/>
                  <c:y val="-5.859141868701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606796285238584E-3"/>
                  <c:y val="-5.1295239235877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6498">
                <a:noFill/>
              </a:ln>
            </c:spPr>
            <c:txPr>
              <a:bodyPr/>
              <a:lstStyle/>
              <a:p>
                <a:pPr>
                  <a:defRPr sz="1785" b="0" i="0" u="none" strike="noStrike" baseline="0">
                    <a:solidFill>
                      <a:schemeClr val="accent4">
                        <a:lumMod val="50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Sheet1!$B$1:$J$1</c:f>
              <c:strCache>
                <c:ptCount val="9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13</c:v>
                </c:pt>
                <c:pt idx="6">
                  <c:v>17</c:v>
                </c:pt>
                <c:pt idx="7">
                  <c:v>23</c:v>
                </c:pt>
                <c:pt idx="8">
                  <c:v>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10976"/>
        <c:axId val="38512512"/>
      </c:lineChart>
      <c:catAx>
        <c:axId val="3851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5" b="0" i="0" u="none" strike="noStrike" baseline="0">
                <a:solidFill>
                  <a:schemeClr val="accent4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1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512512"/>
        <c:scaling>
          <c:orientation val="minMax"/>
        </c:scaling>
        <c:delete val="0"/>
        <c:axPos val="l"/>
        <c:majorGridlines>
          <c:spPr>
            <a:ln w="331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1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5" b="0" i="0" u="none" strike="noStrike" baseline="0">
                <a:solidFill>
                  <a:schemeClr val="accent4">
                    <a:lumMod val="50000"/>
                  </a:schemeClr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10976"/>
        <c:crosses val="autoZero"/>
        <c:crossBetween val="between"/>
      </c:valAx>
      <c:spPr>
        <a:noFill/>
        <a:ln w="13245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31850115456879363"/>
          <c:y val="0.91201734918270316"/>
          <c:w val="0.42037479741261879"/>
          <c:h val="8.1545009576505553E-2"/>
        </c:manualLayout>
      </c:layout>
      <c:overlay val="0"/>
      <c:spPr>
        <a:noFill/>
        <a:ln w="3315">
          <a:solidFill>
            <a:schemeClr val="accent4">
              <a:lumMod val="50000"/>
            </a:schemeClr>
          </a:solidFill>
          <a:prstDash val="solid"/>
        </a:ln>
      </c:spPr>
      <c:txPr>
        <a:bodyPr/>
        <a:lstStyle/>
        <a:p>
          <a:pPr>
            <a:defRPr sz="1717" b="1" i="0" u="none" strike="noStrike" baseline="0">
              <a:solidFill>
                <a:schemeClr val="accent4">
                  <a:lumMod val="50000"/>
                </a:schemeClr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7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'الرسوم البيانية والاحصائيات'!$A$23</c:f>
              <c:strCache>
                <c:ptCount val="1"/>
                <c:pt idx="0">
                  <c:v>عام 2012م</c:v>
                </c:pt>
              </c:strCache>
            </c:strRef>
          </c:tx>
          <c:invertIfNegative val="0"/>
          <c:cat>
            <c:strRef>
              <c:f>'الرسوم البيانية والاحصائيات'!$B$22:$M$22</c:f>
              <c:strCache>
                <c:ptCount val="12"/>
                <c:pt idx="0">
                  <c:v>يناير</c:v>
                </c:pt>
                <c:pt idx="1">
                  <c:v>فبراير</c:v>
                </c:pt>
                <c:pt idx="2">
                  <c:v>مارس</c:v>
                </c:pt>
                <c:pt idx="3">
                  <c:v>أبريل</c:v>
                </c:pt>
                <c:pt idx="4">
                  <c:v>مايو</c:v>
                </c:pt>
                <c:pt idx="5">
                  <c:v>يونيو</c:v>
                </c:pt>
                <c:pt idx="6">
                  <c:v>يوليو</c:v>
                </c:pt>
                <c:pt idx="7">
                  <c:v>أغسطس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</c:strCache>
            </c:strRef>
          </c:cat>
          <c:val>
            <c:numRef>
              <c:f>'الرسوم البيانية والاحصائيات'!$B$23:$M$23</c:f>
              <c:numCache>
                <c:formatCode>General</c:formatCode>
                <c:ptCount val="12"/>
                <c:pt idx="0">
                  <c:v>84</c:v>
                </c:pt>
                <c:pt idx="1">
                  <c:v>91</c:v>
                </c:pt>
                <c:pt idx="2">
                  <c:v>120</c:v>
                </c:pt>
                <c:pt idx="3">
                  <c:v>140</c:v>
                </c:pt>
                <c:pt idx="4">
                  <c:v>124</c:v>
                </c:pt>
                <c:pt idx="5">
                  <c:v>153</c:v>
                </c:pt>
                <c:pt idx="6">
                  <c:v>187</c:v>
                </c:pt>
                <c:pt idx="7">
                  <c:v>143</c:v>
                </c:pt>
                <c:pt idx="8">
                  <c:v>126</c:v>
                </c:pt>
                <c:pt idx="9">
                  <c:v>311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'الرسوم البيانية والاحصائيات'!$A$24</c:f>
              <c:strCache>
                <c:ptCount val="1"/>
                <c:pt idx="0">
                  <c:v>عام 2013م</c:v>
                </c:pt>
              </c:strCache>
            </c:strRef>
          </c:tx>
          <c:invertIfNegative val="0"/>
          <c:cat>
            <c:strRef>
              <c:f>'الرسوم البيانية والاحصائيات'!$B$22:$M$22</c:f>
              <c:strCache>
                <c:ptCount val="12"/>
                <c:pt idx="0">
                  <c:v>يناير</c:v>
                </c:pt>
                <c:pt idx="1">
                  <c:v>فبراير</c:v>
                </c:pt>
                <c:pt idx="2">
                  <c:v>مارس</c:v>
                </c:pt>
                <c:pt idx="3">
                  <c:v>أبريل</c:v>
                </c:pt>
                <c:pt idx="4">
                  <c:v>مايو</c:v>
                </c:pt>
                <c:pt idx="5">
                  <c:v>يونيو</c:v>
                </c:pt>
                <c:pt idx="6">
                  <c:v>يوليو</c:v>
                </c:pt>
                <c:pt idx="7">
                  <c:v>أغسطس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</c:strCache>
            </c:strRef>
          </c:cat>
          <c:val>
            <c:numRef>
              <c:f>'الرسوم البيانية والاحصائيات'!$B$24:$M$24</c:f>
              <c:numCache>
                <c:formatCode>General</c:formatCode>
                <c:ptCount val="12"/>
                <c:pt idx="0">
                  <c:v>122</c:v>
                </c:pt>
                <c:pt idx="1">
                  <c:v>109</c:v>
                </c:pt>
                <c:pt idx="2">
                  <c:v>251</c:v>
                </c:pt>
                <c:pt idx="3">
                  <c:v>283</c:v>
                </c:pt>
                <c:pt idx="4">
                  <c:v>209</c:v>
                </c:pt>
                <c:pt idx="5">
                  <c:v>164</c:v>
                </c:pt>
                <c:pt idx="6">
                  <c:v>158</c:v>
                </c:pt>
                <c:pt idx="7">
                  <c:v>117</c:v>
                </c:pt>
                <c:pt idx="8">
                  <c:v>112</c:v>
                </c:pt>
                <c:pt idx="9">
                  <c:v>68</c:v>
                </c:pt>
                <c:pt idx="10">
                  <c:v>130</c:v>
                </c:pt>
                <c:pt idx="11">
                  <c:v>145</c:v>
                </c:pt>
              </c:numCache>
            </c:numRef>
          </c:val>
        </c:ser>
        <c:ser>
          <c:idx val="2"/>
          <c:order val="2"/>
          <c:tx>
            <c:strRef>
              <c:f>'الرسوم البيانية والاحصائيات'!$A$25</c:f>
              <c:strCache>
                <c:ptCount val="1"/>
                <c:pt idx="0">
                  <c:v>عام 2014م </c:v>
                </c:pt>
              </c:strCache>
            </c:strRef>
          </c:tx>
          <c:invertIfNegative val="0"/>
          <c:cat>
            <c:strRef>
              <c:f>'الرسوم البيانية والاحصائيات'!$B$22:$M$22</c:f>
              <c:strCache>
                <c:ptCount val="12"/>
                <c:pt idx="0">
                  <c:v>يناير</c:v>
                </c:pt>
                <c:pt idx="1">
                  <c:v>فبراير</c:v>
                </c:pt>
                <c:pt idx="2">
                  <c:v>مارس</c:v>
                </c:pt>
                <c:pt idx="3">
                  <c:v>أبريل</c:v>
                </c:pt>
                <c:pt idx="4">
                  <c:v>مايو</c:v>
                </c:pt>
                <c:pt idx="5">
                  <c:v>يونيو</c:v>
                </c:pt>
                <c:pt idx="6">
                  <c:v>يوليو</c:v>
                </c:pt>
                <c:pt idx="7">
                  <c:v>أغسطس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</c:strCache>
            </c:strRef>
          </c:cat>
          <c:val>
            <c:numRef>
              <c:f>'الرسوم البيانية والاحصائيات'!$B$25:$M$25</c:f>
              <c:numCache>
                <c:formatCode>General</c:formatCode>
                <c:ptCount val="12"/>
                <c:pt idx="0">
                  <c:v>105</c:v>
                </c:pt>
                <c:pt idx="1">
                  <c:v>112</c:v>
                </c:pt>
                <c:pt idx="2">
                  <c:v>93</c:v>
                </c:pt>
                <c:pt idx="3">
                  <c:v>142</c:v>
                </c:pt>
                <c:pt idx="4">
                  <c:v>130</c:v>
                </c:pt>
                <c:pt idx="5">
                  <c:v>286</c:v>
                </c:pt>
                <c:pt idx="6">
                  <c:v>130</c:v>
                </c:pt>
                <c:pt idx="7">
                  <c:v>169</c:v>
                </c:pt>
                <c:pt idx="8">
                  <c:v>179</c:v>
                </c:pt>
                <c:pt idx="9">
                  <c:v>123</c:v>
                </c:pt>
                <c:pt idx="10">
                  <c:v>312</c:v>
                </c:pt>
                <c:pt idx="11">
                  <c:v>225</c:v>
                </c:pt>
              </c:numCache>
            </c:numRef>
          </c:val>
        </c:ser>
        <c:ser>
          <c:idx val="3"/>
          <c:order val="3"/>
          <c:tx>
            <c:strRef>
              <c:f>'الرسوم البيانية والاحصائيات'!$A$26</c:f>
              <c:strCache>
                <c:ptCount val="1"/>
                <c:pt idx="0">
                  <c:v>عام 2015م</c:v>
                </c:pt>
              </c:strCache>
            </c:strRef>
          </c:tx>
          <c:invertIfNegative val="0"/>
          <c:cat>
            <c:strRef>
              <c:f>'الرسوم البيانية والاحصائيات'!$B$22:$M$22</c:f>
              <c:strCache>
                <c:ptCount val="12"/>
                <c:pt idx="0">
                  <c:v>يناير</c:v>
                </c:pt>
                <c:pt idx="1">
                  <c:v>فبراير</c:v>
                </c:pt>
                <c:pt idx="2">
                  <c:v>مارس</c:v>
                </c:pt>
                <c:pt idx="3">
                  <c:v>أبريل</c:v>
                </c:pt>
                <c:pt idx="4">
                  <c:v>مايو</c:v>
                </c:pt>
                <c:pt idx="5">
                  <c:v>يونيو</c:v>
                </c:pt>
                <c:pt idx="6">
                  <c:v>يوليو</c:v>
                </c:pt>
                <c:pt idx="7">
                  <c:v>أغسطس</c:v>
                </c:pt>
                <c:pt idx="8">
                  <c:v>سبتمبر</c:v>
                </c:pt>
                <c:pt idx="9">
                  <c:v>أكتوبر</c:v>
                </c:pt>
                <c:pt idx="10">
                  <c:v>نوفمبر</c:v>
                </c:pt>
                <c:pt idx="11">
                  <c:v>ديسمبر</c:v>
                </c:pt>
              </c:strCache>
            </c:strRef>
          </c:cat>
          <c:val>
            <c:numRef>
              <c:f>'الرسوم البيانية والاحصائيات'!$B$26:$M$26</c:f>
              <c:numCache>
                <c:formatCode>General</c:formatCode>
                <c:ptCount val="12"/>
                <c:pt idx="0">
                  <c:v>249</c:v>
                </c:pt>
                <c:pt idx="1">
                  <c:v>289</c:v>
                </c:pt>
                <c:pt idx="2">
                  <c:v>341</c:v>
                </c:pt>
                <c:pt idx="3">
                  <c:v>350</c:v>
                </c:pt>
                <c:pt idx="4">
                  <c:v>641</c:v>
                </c:pt>
                <c:pt idx="5">
                  <c:v>520</c:v>
                </c:pt>
                <c:pt idx="6">
                  <c:v>478</c:v>
                </c:pt>
                <c:pt idx="7">
                  <c:v>661</c:v>
                </c:pt>
                <c:pt idx="8">
                  <c:v>491</c:v>
                </c:pt>
                <c:pt idx="9">
                  <c:v>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910784"/>
        <c:axId val="103912576"/>
        <c:axId val="0"/>
      </c:bar3DChart>
      <c:catAx>
        <c:axId val="10391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3912576"/>
        <c:crosses val="autoZero"/>
        <c:auto val="1"/>
        <c:lblAlgn val="ctr"/>
        <c:lblOffset val="100"/>
        <c:noMultiLvlLbl val="0"/>
      </c:catAx>
      <c:valAx>
        <c:axId val="103912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39107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'الرسوم البيانية والاحصائيات'!$B$45</c:f>
              <c:strCache>
                <c:ptCount val="1"/>
                <c:pt idx="0">
                  <c:v>ابنوب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والاحصائيات'!$B$46:$B$89</c:f>
              <c:numCache>
                <c:formatCode>General</c:formatCode>
                <c:ptCount val="44"/>
                <c:pt idx="0">
                  <c:v>2</c:v>
                </c:pt>
                <c:pt idx="1">
                  <c:v>10</c:v>
                </c:pt>
                <c:pt idx="2">
                  <c:v>14</c:v>
                </c:pt>
                <c:pt idx="3">
                  <c:v>12</c:v>
                </c:pt>
                <c:pt idx="4">
                  <c:v>10</c:v>
                </c:pt>
                <c:pt idx="5">
                  <c:v>28</c:v>
                </c:pt>
                <c:pt idx="6">
                  <c:v>33</c:v>
                </c:pt>
                <c:pt idx="7">
                  <c:v>16</c:v>
                </c:pt>
                <c:pt idx="8">
                  <c:v>13</c:v>
                </c:pt>
                <c:pt idx="9">
                  <c:v>36</c:v>
                </c:pt>
                <c:pt idx="10">
                  <c:v>15</c:v>
                </c:pt>
                <c:pt idx="11">
                  <c:v>7</c:v>
                </c:pt>
                <c:pt idx="12">
                  <c:v>30</c:v>
                </c:pt>
                <c:pt idx="13">
                  <c:v>21</c:v>
                </c:pt>
                <c:pt idx="14">
                  <c:v>64</c:v>
                </c:pt>
                <c:pt idx="15">
                  <c:v>15</c:v>
                </c:pt>
                <c:pt idx="16">
                  <c:v>13</c:v>
                </c:pt>
                <c:pt idx="17">
                  <c:v>21</c:v>
                </c:pt>
                <c:pt idx="18">
                  <c:v>7</c:v>
                </c:pt>
                <c:pt idx="19">
                  <c:v>8</c:v>
                </c:pt>
                <c:pt idx="20">
                  <c:v>2</c:v>
                </c:pt>
                <c:pt idx="21">
                  <c:v>5</c:v>
                </c:pt>
                <c:pt idx="22">
                  <c:v>9</c:v>
                </c:pt>
                <c:pt idx="23">
                  <c:v>13</c:v>
                </c:pt>
                <c:pt idx="24">
                  <c:v>7</c:v>
                </c:pt>
                <c:pt idx="25">
                  <c:v>22</c:v>
                </c:pt>
                <c:pt idx="26">
                  <c:v>23</c:v>
                </c:pt>
                <c:pt idx="27">
                  <c:v>30</c:v>
                </c:pt>
                <c:pt idx="28">
                  <c:v>8</c:v>
                </c:pt>
                <c:pt idx="29">
                  <c:v>30</c:v>
                </c:pt>
                <c:pt idx="30">
                  <c:v>23</c:v>
                </c:pt>
                <c:pt idx="31">
                  <c:v>8</c:v>
                </c:pt>
                <c:pt idx="32">
                  <c:v>80</c:v>
                </c:pt>
                <c:pt idx="33">
                  <c:v>59</c:v>
                </c:pt>
                <c:pt idx="34">
                  <c:v>25</c:v>
                </c:pt>
                <c:pt idx="35">
                  <c:v>27</c:v>
                </c:pt>
                <c:pt idx="36">
                  <c:v>33</c:v>
                </c:pt>
                <c:pt idx="37">
                  <c:v>26</c:v>
                </c:pt>
                <c:pt idx="38">
                  <c:v>54</c:v>
                </c:pt>
                <c:pt idx="39">
                  <c:v>35</c:v>
                </c:pt>
                <c:pt idx="40">
                  <c:v>45</c:v>
                </c:pt>
                <c:pt idx="41">
                  <c:v>62</c:v>
                </c:pt>
                <c:pt idx="42">
                  <c:v>47</c:v>
                </c:pt>
                <c:pt idx="43">
                  <c:v>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'الرسوم البيانية والاحصائيات'!$C$45</c:f>
              <c:strCache>
                <c:ptCount val="1"/>
                <c:pt idx="0">
                  <c:v>ابو تيج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والاحصائيات'!$C$46:$C$89</c:f>
              <c:numCache>
                <c:formatCode>General</c:formatCode>
                <c:ptCount val="4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15</c:v>
                </c:pt>
                <c:pt idx="7">
                  <c:v>11</c:v>
                </c:pt>
                <c:pt idx="8">
                  <c:v>18</c:v>
                </c:pt>
                <c:pt idx="9">
                  <c:v>17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13</c:v>
                </c:pt>
                <c:pt idx="14">
                  <c:v>12</c:v>
                </c:pt>
                <c:pt idx="15">
                  <c:v>9</c:v>
                </c:pt>
                <c:pt idx="16">
                  <c:v>7</c:v>
                </c:pt>
                <c:pt idx="17">
                  <c:v>6</c:v>
                </c:pt>
                <c:pt idx="18">
                  <c:v>3</c:v>
                </c:pt>
                <c:pt idx="19">
                  <c:v>4</c:v>
                </c:pt>
                <c:pt idx="20">
                  <c:v>10</c:v>
                </c:pt>
                <c:pt idx="21">
                  <c:v>3</c:v>
                </c:pt>
                <c:pt idx="22">
                  <c:v>8</c:v>
                </c:pt>
                <c:pt idx="23">
                  <c:v>3</c:v>
                </c:pt>
                <c:pt idx="24">
                  <c:v>1</c:v>
                </c:pt>
                <c:pt idx="25">
                  <c:v>4</c:v>
                </c:pt>
                <c:pt idx="26">
                  <c:v>2</c:v>
                </c:pt>
                <c:pt idx="27">
                  <c:v>7</c:v>
                </c:pt>
                <c:pt idx="28">
                  <c:v>7</c:v>
                </c:pt>
                <c:pt idx="29">
                  <c:v>14</c:v>
                </c:pt>
                <c:pt idx="30">
                  <c:v>8</c:v>
                </c:pt>
                <c:pt idx="31">
                  <c:v>1</c:v>
                </c:pt>
                <c:pt idx="32">
                  <c:v>43</c:v>
                </c:pt>
                <c:pt idx="33">
                  <c:v>14</c:v>
                </c:pt>
                <c:pt idx="34">
                  <c:v>9</c:v>
                </c:pt>
                <c:pt idx="35">
                  <c:v>15</c:v>
                </c:pt>
                <c:pt idx="36">
                  <c:v>16</c:v>
                </c:pt>
                <c:pt idx="37">
                  <c:v>17</c:v>
                </c:pt>
                <c:pt idx="38">
                  <c:v>11</c:v>
                </c:pt>
                <c:pt idx="39">
                  <c:v>32</c:v>
                </c:pt>
                <c:pt idx="40">
                  <c:v>9</c:v>
                </c:pt>
                <c:pt idx="41">
                  <c:v>40</c:v>
                </c:pt>
                <c:pt idx="42">
                  <c:v>9</c:v>
                </c:pt>
                <c:pt idx="43">
                  <c:v>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'الرسوم البيانية والاحصائيات'!$D$45</c:f>
              <c:strCache>
                <c:ptCount val="1"/>
                <c:pt idx="0">
                  <c:v>البدارى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والاحصائيات'!$D$46:$D$89</c:f>
              <c:numCache>
                <c:formatCode>General</c:formatCode>
                <c:ptCount val="44"/>
                <c:pt idx="0">
                  <c:v>15</c:v>
                </c:pt>
                <c:pt idx="1">
                  <c:v>0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11</c:v>
                </c:pt>
                <c:pt idx="7">
                  <c:v>2</c:v>
                </c:pt>
                <c:pt idx="8">
                  <c:v>1</c:v>
                </c:pt>
                <c:pt idx="9">
                  <c:v>25</c:v>
                </c:pt>
                <c:pt idx="10">
                  <c:v>12</c:v>
                </c:pt>
                <c:pt idx="11">
                  <c:v>6</c:v>
                </c:pt>
                <c:pt idx="12">
                  <c:v>10</c:v>
                </c:pt>
                <c:pt idx="13">
                  <c:v>2</c:v>
                </c:pt>
                <c:pt idx="14">
                  <c:v>9</c:v>
                </c:pt>
                <c:pt idx="15">
                  <c:v>5</c:v>
                </c:pt>
                <c:pt idx="16">
                  <c:v>6</c:v>
                </c:pt>
                <c:pt idx="17">
                  <c:v>7</c:v>
                </c:pt>
                <c:pt idx="18">
                  <c:v>1</c:v>
                </c:pt>
                <c:pt idx="19">
                  <c:v>1</c:v>
                </c:pt>
                <c:pt idx="20">
                  <c:v>11</c:v>
                </c:pt>
                <c:pt idx="21">
                  <c:v>16</c:v>
                </c:pt>
                <c:pt idx="22">
                  <c:v>6</c:v>
                </c:pt>
                <c:pt idx="23">
                  <c:v>7</c:v>
                </c:pt>
                <c:pt idx="24">
                  <c:v>11</c:v>
                </c:pt>
                <c:pt idx="25">
                  <c:v>14</c:v>
                </c:pt>
                <c:pt idx="26">
                  <c:v>7</c:v>
                </c:pt>
                <c:pt idx="27">
                  <c:v>3</c:v>
                </c:pt>
                <c:pt idx="28">
                  <c:v>4</c:v>
                </c:pt>
                <c:pt idx="29">
                  <c:v>4</c:v>
                </c:pt>
                <c:pt idx="30">
                  <c:v>8</c:v>
                </c:pt>
                <c:pt idx="31">
                  <c:v>4</c:v>
                </c:pt>
                <c:pt idx="32">
                  <c:v>16</c:v>
                </c:pt>
                <c:pt idx="33">
                  <c:v>7</c:v>
                </c:pt>
                <c:pt idx="34">
                  <c:v>16</c:v>
                </c:pt>
                <c:pt idx="35">
                  <c:v>11</c:v>
                </c:pt>
                <c:pt idx="36">
                  <c:v>16</c:v>
                </c:pt>
                <c:pt idx="37">
                  <c:v>16</c:v>
                </c:pt>
                <c:pt idx="38">
                  <c:v>17</c:v>
                </c:pt>
                <c:pt idx="39">
                  <c:v>10</c:v>
                </c:pt>
                <c:pt idx="40">
                  <c:v>17</c:v>
                </c:pt>
                <c:pt idx="41">
                  <c:v>21</c:v>
                </c:pt>
                <c:pt idx="42">
                  <c:v>21</c:v>
                </c:pt>
                <c:pt idx="43">
                  <c:v>21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'الرسوم البيانية والاحصائيات'!$E$45</c:f>
              <c:strCache>
                <c:ptCount val="1"/>
                <c:pt idx="0">
                  <c:v>الغنايم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والاحصائيات'!$E$46:$E$89</c:f>
              <c:numCache>
                <c:formatCode>General</c:formatCode>
                <c:ptCount val="44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6</c:v>
                </c:pt>
                <c:pt idx="9">
                  <c:v>5</c:v>
                </c:pt>
                <c:pt idx="10">
                  <c:v>0</c:v>
                </c:pt>
                <c:pt idx="11">
                  <c:v>1</c:v>
                </c:pt>
                <c:pt idx="12">
                  <c:v>3</c:v>
                </c:pt>
                <c:pt idx="13">
                  <c:v>4</c:v>
                </c:pt>
                <c:pt idx="14">
                  <c:v>2</c:v>
                </c:pt>
                <c:pt idx="15">
                  <c:v>1</c:v>
                </c:pt>
                <c:pt idx="16">
                  <c:v>4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</c:v>
                </c:pt>
                <c:pt idx="27">
                  <c:v>2</c:v>
                </c:pt>
                <c:pt idx="28">
                  <c:v>2</c:v>
                </c:pt>
                <c:pt idx="29">
                  <c:v>4</c:v>
                </c:pt>
                <c:pt idx="30">
                  <c:v>4</c:v>
                </c:pt>
                <c:pt idx="31">
                  <c:v>2</c:v>
                </c:pt>
                <c:pt idx="32">
                  <c:v>17</c:v>
                </c:pt>
                <c:pt idx="33">
                  <c:v>12</c:v>
                </c:pt>
                <c:pt idx="34">
                  <c:v>10</c:v>
                </c:pt>
                <c:pt idx="35">
                  <c:v>19</c:v>
                </c:pt>
                <c:pt idx="36">
                  <c:v>19</c:v>
                </c:pt>
                <c:pt idx="37">
                  <c:v>20</c:v>
                </c:pt>
                <c:pt idx="38">
                  <c:v>28</c:v>
                </c:pt>
                <c:pt idx="39">
                  <c:v>24</c:v>
                </c:pt>
                <c:pt idx="40">
                  <c:v>18</c:v>
                </c:pt>
                <c:pt idx="41">
                  <c:v>21</c:v>
                </c:pt>
                <c:pt idx="42">
                  <c:v>18</c:v>
                </c:pt>
                <c:pt idx="43">
                  <c:v>16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'الرسوم البيانية والاحصائيات'!$F$45</c:f>
              <c:strCache>
                <c:ptCount val="1"/>
                <c:pt idx="0">
                  <c:v>الفتح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والاحصائيات'!$F$46:$F$89</c:f>
              <c:numCache>
                <c:formatCode>General</c:formatCode>
                <c:ptCount val="44"/>
                <c:pt idx="0">
                  <c:v>16</c:v>
                </c:pt>
                <c:pt idx="1">
                  <c:v>8</c:v>
                </c:pt>
                <c:pt idx="2">
                  <c:v>8</c:v>
                </c:pt>
                <c:pt idx="3">
                  <c:v>19</c:v>
                </c:pt>
                <c:pt idx="4">
                  <c:v>17</c:v>
                </c:pt>
                <c:pt idx="5">
                  <c:v>24</c:v>
                </c:pt>
                <c:pt idx="6">
                  <c:v>28</c:v>
                </c:pt>
                <c:pt idx="7">
                  <c:v>20</c:v>
                </c:pt>
                <c:pt idx="8">
                  <c:v>10</c:v>
                </c:pt>
                <c:pt idx="9">
                  <c:v>41</c:v>
                </c:pt>
                <c:pt idx="10">
                  <c:v>17</c:v>
                </c:pt>
                <c:pt idx="11">
                  <c:v>12</c:v>
                </c:pt>
                <c:pt idx="12">
                  <c:v>27</c:v>
                </c:pt>
                <c:pt idx="13">
                  <c:v>29</c:v>
                </c:pt>
                <c:pt idx="14">
                  <c:v>23</c:v>
                </c:pt>
                <c:pt idx="15">
                  <c:v>20</c:v>
                </c:pt>
                <c:pt idx="16">
                  <c:v>32</c:v>
                </c:pt>
                <c:pt idx="17">
                  <c:v>25</c:v>
                </c:pt>
                <c:pt idx="18">
                  <c:v>23</c:v>
                </c:pt>
                <c:pt idx="19">
                  <c:v>13</c:v>
                </c:pt>
                <c:pt idx="20">
                  <c:v>10</c:v>
                </c:pt>
                <c:pt idx="21">
                  <c:v>19</c:v>
                </c:pt>
                <c:pt idx="22">
                  <c:v>12</c:v>
                </c:pt>
                <c:pt idx="23">
                  <c:v>31</c:v>
                </c:pt>
                <c:pt idx="24">
                  <c:v>21</c:v>
                </c:pt>
                <c:pt idx="25">
                  <c:v>21</c:v>
                </c:pt>
                <c:pt idx="26">
                  <c:v>27</c:v>
                </c:pt>
                <c:pt idx="27">
                  <c:v>25</c:v>
                </c:pt>
                <c:pt idx="28">
                  <c:v>15</c:v>
                </c:pt>
                <c:pt idx="29">
                  <c:v>26</c:v>
                </c:pt>
                <c:pt idx="30">
                  <c:v>26</c:v>
                </c:pt>
                <c:pt idx="31">
                  <c:v>20</c:v>
                </c:pt>
                <c:pt idx="32">
                  <c:v>18</c:v>
                </c:pt>
                <c:pt idx="33">
                  <c:v>20</c:v>
                </c:pt>
                <c:pt idx="34">
                  <c:v>39</c:v>
                </c:pt>
                <c:pt idx="35">
                  <c:v>44</c:v>
                </c:pt>
                <c:pt idx="36">
                  <c:v>46</c:v>
                </c:pt>
                <c:pt idx="37">
                  <c:v>67</c:v>
                </c:pt>
                <c:pt idx="38">
                  <c:v>135</c:v>
                </c:pt>
                <c:pt idx="39">
                  <c:v>102</c:v>
                </c:pt>
                <c:pt idx="40">
                  <c:v>82</c:v>
                </c:pt>
                <c:pt idx="41">
                  <c:v>108</c:v>
                </c:pt>
                <c:pt idx="42">
                  <c:v>112</c:v>
                </c:pt>
                <c:pt idx="43">
                  <c:v>46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'الرسوم البيانية والاحصائيات'!$G$45</c:f>
              <c:strCache>
                <c:ptCount val="1"/>
                <c:pt idx="0">
                  <c:v>القوصيه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والاحصائيات'!$G$46:$G$89</c:f>
              <c:numCache>
                <c:formatCode>General</c:formatCode>
                <c:ptCount val="44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1</c:v>
                </c:pt>
                <c:pt idx="7">
                  <c:v>6</c:v>
                </c:pt>
                <c:pt idx="8">
                  <c:v>13</c:v>
                </c:pt>
                <c:pt idx="9">
                  <c:v>11</c:v>
                </c:pt>
                <c:pt idx="10">
                  <c:v>1</c:v>
                </c:pt>
                <c:pt idx="11">
                  <c:v>3</c:v>
                </c:pt>
                <c:pt idx="12">
                  <c:v>36</c:v>
                </c:pt>
                <c:pt idx="13">
                  <c:v>20</c:v>
                </c:pt>
                <c:pt idx="14">
                  <c:v>7</c:v>
                </c:pt>
                <c:pt idx="15">
                  <c:v>2</c:v>
                </c:pt>
                <c:pt idx="16">
                  <c:v>12</c:v>
                </c:pt>
                <c:pt idx="17">
                  <c:v>5</c:v>
                </c:pt>
                <c:pt idx="18">
                  <c:v>3</c:v>
                </c:pt>
                <c:pt idx="19">
                  <c:v>5</c:v>
                </c:pt>
                <c:pt idx="20">
                  <c:v>15</c:v>
                </c:pt>
                <c:pt idx="21">
                  <c:v>9</c:v>
                </c:pt>
                <c:pt idx="22">
                  <c:v>5</c:v>
                </c:pt>
                <c:pt idx="23">
                  <c:v>2</c:v>
                </c:pt>
                <c:pt idx="24">
                  <c:v>10</c:v>
                </c:pt>
                <c:pt idx="25">
                  <c:v>2</c:v>
                </c:pt>
                <c:pt idx="26">
                  <c:v>3</c:v>
                </c:pt>
                <c:pt idx="27">
                  <c:v>6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16</c:v>
                </c:pt>
                <c:pt idx="32">
                  <c:v>5</c:v>
                </c:pt>
                <c:pt idx="33">
                  <c:v>7</c:v>
                </c:pt>
                <c:pt idx="34">
                  <c:v>15</c:v>
                </c:pt>
                <c:pt idx="35">
                  <c:v>21</c:v>
                </c:pt>
                <c:pt idx="36">
                  <c:v>17</c:v>
                </c:pt>
                <c:pt idx="37">
                  <c:v>11</c:v>
                </c:pt>
                <c:pt idx="38">
                  <c:v>44</c:v>
                </c:pt>
                <c:pt idx="39">
                  <c:v>13</c:v>
                </c:pt>
                <c:pt idx="40">
                  <c:v>9</c:v>
                </c:pt>
                <c:pt idx="41">
                  <c:v>24</c:v>
                </c:pt>
                <c:pt idx="42">
                  <c:v>12</c:v>
                </c:pt>
                <c:pt idx="43">
                  <c:v>16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'الرسوم البيانية والاحصائيات'!$H$45</c:f>
              <c:strCache>
                <c:ptCount val="1"/>
                <c:pt idx="0">
                  <c:v>ديروط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والاحصائيات'!$H$46:$H$89</c:f>
              <c:numCache>
                <c:formatCode>General</c:formatCode>
                <c:ptCount val="44"/>
                <c:pt idx="0">
                  <c:v>6</c:v>
                </c:pt>
                <c:pt idx="1">
                  <c:v>15</c:v>
                </c:pt>
                <c:pt idx="2">
                  <c:v>29</c:v>
                </c:pt>
                <c:pt idx="3">
                  <c:v>18</c:v>
                </c:pt>
                <c:pt idx="4">
                  <c:v>9</c:v>
                </c:pt>
                <c:pt idx="5">
                  <c:v>17</c:v>
                </c:pt>
                <c:pt idx="6">
                  <c:v>14</c:v>
                </c:pt>
                <c:pt idx="7">
                  <c:v>27</c:v>
                </c:pt>
                <c:pt idx="8">
                  <c:v>18</c:v>
                </c:pt>
                <c:pt idx="9">
                  <c:v>30</c:v>
                </c:pt>
                <c:pt idx="10">
                  <c:v>7</c:v>
                </c:pt>
                <c:pt idx="11">
                  <c:v>20</c:v>
                </c:pt>
                <c:pt idx="12">
                  <c:v>17</c:v>
                </c:pt>
                <c:pt idx="13">
                  <c:v>1</c:v>
                </c:pt>
                <c:pt idx="14">
                  <c:v>0</c:v>
                </c:pt>
                <c:pt idx="15">
                  <c:v>46</c:v>
                </c:pt>
                <c:pt idx="16">
                  <c:v>1</c:v>
                </c:pt>
                <c:pt idx="17">
                  <c:v>2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23</c:v>
                </c:pt>
                <c:pt idx="23">
                  <c:v>0</c:v>
                </c:pt>
                <c:pt idx="24">
                  <c:v>1</c:v>
                </c:pt>
                <c:pt idx="25">
                  <c:v>2</c:v>
                </c:pt>
                <c:pt idx="26">
                  <c:v>2</c:v>
                </c:pt>
                <c:pt idx="27">
                  <c:v>4</c:v>
                </c:pt>
                <c:pt idx="28">
                  <c:v>22</c:v>
                </c:pt>
                <c:pt idx="29">
                  <c:v>34</c:v>
                </c:pt>
                <c:pt idx="30">
                  <c:v>34</c:v>
                </c:pt>
                <c:pt idx="31">
                  <c:v>33</c:v>
                </c:pt>
                <c:pt idx="32">
                  <c:v>26</c:v>
                </c:pt>
                <c:pt idx="33">
                  <c:v>24</c:v>
                </c:pt>
                <c:pt idx="34">
                  <c:v>21</c:v>
                </c:pt>
                <c:pt idx="35">
                  <c:v>20</c:v>
                </c:pt>
                <c:pt idx="36">
                  <c:v>46</c:v>
                </c:pt>
                <c:pt idx="37">
                  <c:v>25</c:v>
                </c:pt>
                <c:pt idx="38">
                  <c:v>46</c:v>
                </c:pt>
                <c:pt idx="39">
                  <c:v>50</c:v>
                </c:pt>
                <c:pt idx="40">
                  <c:v>81</c:v>
                </c:pt>
                <c:pt idx="41">
                  <c:v>46</c:v>
                </c:pt>
                <c:pt idx="42">
                  <c:v>30</c:v>
                </c:pt>
                <c:pt idx="43">
                  <c:v>24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'الرسوم البيانية والاحصائيات'!$I$45</c:f>
              <c:strCache>
                <c:ptCount val="1"/>
                <c:pt idx="0">
                  <c:v>ساحل سليم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والاحصائيات'!$I$46:$I$89</c:f>
              <c:numCache>
                <c:formatCode>General</c:formatCode>
                <c:ptCount val="4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8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3</c:v>
                </c:pt>
                <c:pt idx="16">
                  <c:v>0</c:v>
                </c:pt>
                <c:pt idx="17">
                  <c:v>0</c:v>
                </c:pt>
                <c:pt idx="18">
                  <c:v>7</c:v>
                </c:pt>
                <c:pt idx="19">
                  <c:v>2</c:v>
                </c:pt>
                <c:pt idx="20">
                  <c:v>7</c:v>
                </c:pt>
                <c:pt idx="21">
                  <c:v>0</c:v>
                </c:pt>
                <c:pt idx="22">
                  <c:v>2</c:v>
                </c:pt>
                <c:pt idx="23">
                  <c:v>5</c:v>
                </c:pt>
                <c:pt idx="24">
                  <c:v>8</c:v>
                </c:pt>
                <c:pt idx="25">
                  <c:v>2</c:v>
                </c:pt>
                <c:pt idx="26">
                  <c:v>3</c:v>
                </c:pt>
                <c:pt idx="27">
                  <c:v>1</c:v>
                </c:pt>
                <c:pt idx="28">
                  <c:v>4</c:v>
                </c:pt>
                <c:pt idx="29">
                  <c:v>0</c:v>
                </c:pt>
                <c:pt idx="30">
                  <c:v>3</c:v>
                </c:pt>
                <c:pt idx="31">
                  <c:v>3</c:v>
                </c:pt>
                <c:pt idx="32">
                  <c:v>23</c:v>
                </c:pt>
                <c:pt idx="33">
                  <c:v>4</c:v>
                </c:pt>
                <c:pt idx="34">
                  <c:v>12</c:v>
                </c:pt>
                <c:pt idx="35">
                  <c:v>6</c:v>
                </c:pt>
                <c:pt idx="36">
                  <c:v>8</c:v>
                </c:pt>
                <c:pt idx="37">
                  <c:v>7</c:v>
                </c:pt>
                <c:pt idx="38">
                  <c:v>16</c:v>
                </c:pt>
                <c:pt idx="39">
                  <c:v>17</c:v>
                </c:pt>
                <c:pt idx="40">
                  <c:v>12</c:v>
                </c:pt>
                <c:pt idx="41">
                  <c:v>22</c:v>
                </c:pt>
                <c:pt idx="42">
                  <c:v>17</c:v>
                </c:pt>
                <c:pt idx="43">
                  <c:v>10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'الرسوم البيانية والاحصائيات'!$J$45</c:f>
              <c:strCache>
                <c:ptCount val="1"/>
                <c:pt idx="0">
                  <c:v>شرق اسيوط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والاحصائيات'!$J$46:$J$89</c:f>
              <c:numCache>
                <c:formatCode>General</c:formatCode>
                <c:ptCount val="44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3</c:v>
                </c:pt>
                <c:pt idx="8">
                  <c:v>2</c:v>
                </c:pt>
                <c:pt idx="9">
                  <c:v>24</c:v>
                </c:pt>
                <c:pt idx="10">
                  <c:v>8</c:v>
                </c:pt>
                <c:pt idx="11">
                  <c:v>6</c:v>
                </c:pt>
                <c:pt idx="12">
                  <c:v>7</c:v>
                </c:pt>
                <c:pt idx="13">
                  <c:v>5</c:v>
                </c:pt>
                <c:pt idx="14">
                  <c:v>6</c:v>
                </c:pt>
                <c:pt idx="15">
                  <c:v>4</c:v>
                </c:pt>
                <c:pt idx="16">
                  <c:v>5</c:v>
                </c:pt>
                <c:pt idx="17">
                  <c:v>8</c:v>
                </c:pt>
                <c:pt idx="18">
                  <c:v>9</c:v>
                </c:pt>
                <c:pt idx="19">
                  <c:v>0</c:v>
                </c:pt>
                <c:pt idx="20">
                  <c:v>31</c:v>
                </c:pt>
                <c:pt idx="21">
                  <c:v>11</c:v>
                </c:pt>
                <c:pt idx="22">
                  <c:v>7</c:v>
                </c:pt>
                <c:pt idx="23">
                  <c:v>10</c:v>
                </c:pt>
                <c:pt idx="24">
                  <c:v>5</c:v>
                </c:pt>
                <c:pt idx="25">
                  <c:v>13</c:v>
                </c:pt>
                <c:pt idx="26">
                  <c:v>8</c:v>
                </c:pt>
                <c:pt idx="27">
                  <c:v>6</c:v>
                </c:pt>
                <c:pt idx="28">
                  <c:v>2</c:v>
                </c:pt>
                <c:pt idx="29">
                  <c:v>4</c:v>
                </c:pt>
                <c:pt idx="30">
                  <c:v>11</c:v>
                </c:pt>
                <c:pt idx="31">
                  <c:v>5</c:v>
                </c:pt>
                <c:pt idx="32">
                  <c:v>7</c:v>
                </c:pt>
                <c:pt idx="33">
                  <c:v>6</c:v>
                </c:pt>
                <c:pt idx="34">
                  <c:v>7</c:v>
                </c:pt>
                <c:pt idx="35">
                  <c:v>11</c:v>
                </c:pt>
                <c:pt idx="36">
                  <c:v>12</c:v>
                </c:pt>
                <c:pt idx="37">
                  <c:v>11</c:v>
                </c:pt>
                <c:pt idx="38">
                  <c:v>47</c:v>
                </c:pt>
                <c:pt idx="39">
                  <c:v>32</c:v>
                </c:pt>
                <c:pt idx="40">
                  <c:v>43</c:v>
                </c:pt>
                <c:pt idx="41">
                  <c:v>41</c:v>
                </c:pt>
                <c:pt idx="42">
                  <c:v>25</c:v>
                </c:pt>
                <c:pt idx="43">
                  <c:v>29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'الرسوم البيانية والاحصائيات'!$K$45</c:f>
              <c:strCache>
                <c:ptCount val="1"/>
                <c:pt idx="0">
                  <c:v>صدفا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والاحصائيات'!$K$46:$K$89</c:f>
              <c:numCache>
                <c:formatCode>General</c:formatCode>
                <c:ptCount val="44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  <c:pt idx="5">
                  <c:v>2</c:v>
                </c:pt>
                <c:pt idx="6">
                  <c:v>8</c:v>
                </c:pt>
                <c:pt idx="7">
                  <c:v>5</c:v>
                </c:pt>
                <c:pt idx="8">
                  <c:v>6</c:v>
                </c:pt>
                <c:pt idx="9">
                  <c:v>8</c:v>
                </c:pt>
                <c:pt idx="10">
                  <c:v>4</c:v>
                </c:pt>
                <c:pt idx="11">
                  <c:v>6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4</c:v>
                </c:pt>
                <c:pt idx="16">
                  <c:v>9</c:v>
                </c:pt>
                <c:pt idx="17">
                  <c:v>2</c:v>
                </c:pt>
                <c:pt idx="18">
                  <c:v>8</c:v>
                </c:pt>
                <c:pt idx="19">
                  <c:v>6</c:v>
                </c:pt>
                <c:pt idx="20">
                  <c:v>5</c:v>
                </c:pt>
                <c:pt idx="21">
                  <c:v>14</c:v>
                </c:pt>
                <c:pt idx="22">
                  <c:v>5</c:v>
                </c:pt>
                <c:pt idx="23">
                  <c:v>4</c:v>
                </c:pt>
                <c:pt idx="24">
                  <c:v>5</c:v>
                </c:pt>
                <c:pt idx="25">
                  <c:v>8</c:v>
                </c:pt>
                <c:pt idx="26">
                  <c:v>6</c:v>
                </c:pt>
                <c:pt idx="27">
                  <c:v>11</c:v>
                </c:pt>
                <c:pt idx="28">
                  <c:v>6</c:v>
                </c:pt>
                <c:pt idx="29">
                  <c:v>6</c:v>
                </c:pt>
                <c:pt idx="30">
                  <c:v>3</c:v>
                </c:pt>
                <c:pt idx="31">
                  <c:v>4</c:v>
                </c:pt>
                <c:pt idx="32">
                  <c:v>8</c:v>
                </c:pt>
                <c:pt idx="33">
                  <c:v>10</c:v>
                </c:pt>
                <c:pt idx="34">
                  <c:v>10</c:v>
                </c:pt>
                <c:pt idx="35">
                  <c:v>6</c:v>
                </c:pt>
                <c:pt idx="36">
                  <c:v>5</c:v>
                </c:pt>
                <c:pt idx="37">
                  <c:v>3</c:v>
                </c:pt>
                <c:pt idx="38">
                  <c:v>13</c:v>
                </c:pt>
                <c:pt idx="39">
                  <c:v>15</c:v>
                </c:pt>
                <c:pt idx="40">
                  <c:v>5</c:v>
                </c:pt>
                <c:pt idx="41">
                  <c:v>8</c:v>
                </c:pt>
                <c:pt idx="42">
                  <c:v>13</c:v>
                </c:pt>
                <c:pt idx="43">
                  <c:v>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'الرسوم البيانية والاحصائيات'!$L$45</c:f>
              <c:strCache>
                <c:ptCount val="1"/>
                <c:pt idx="0">
                  <c:v>غرب اسيوط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والاحصائيات'!$L$46:$L$89</c:f>
              <c:numCache>
                <c:formatCode>General</c:formatCode>
                <c:ptCount val="44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17</c:v>
                </c:pt>
                <c:pt idx="4">
                  <c:v>11</c:v>
                </c:pt>
                <c:pt idx="5">
                  <c:v>12</c:v>
                </c:pt>
                <c:pt idx="6">
                  <c:v>11</c:v>
                </c:pt>
                <c:pt idx="7">
                  <c:v>12</c:v>
                </c:pt>
                <c:pt idx="8">
                  <c:v>5</c:v>
                </c:pt>
                <c:pt idx="9">
                  <c:v>18</c:v>
                </c:pt>
                <c:pt idx="10">
                  <c:v>12</c:v>
                </c:pt>
                <c:pt idx="11">
                  <c:v>4</c:v>
                </c:pt>
                <c:pt idx="12">
                  <c:v>19</c:v>
                </c:pt>
                <c:pt idx="13">
                  <c:v>12</c:v>
                </c:pt>
                <c:pt idx="14">
                  <c:v>19</c:v>
                </c:pt>
                <c:pt idx="15">
                  <c:v>9</c:v>
                </c:pt>
                <c:pt idx="16">
                  <c:v>25</c:v>
                </c:pt>
                <c:pt idx="17">
                  <c:v>7</c:v>
                </c:pt>
                <c:pt idx="18">
                  <c:v>12</c:v>
                </c:pt>
                <c:pt idx="19">
                  <c:v>5</c:v>
                </c:pt>
                <c:pt idx="20">
                  <c:v>2</c:v>
                </c:pt>
                <c:pt idx="21">
                  <c:v>14</c:v>
                </c:pt>
                <c:pt idx="22">
                  <c:v>10</c:v>
                </c:pt>
                <c:pt idx="23">
                  <c:v>11</c:v>
                </c:pt>
                <c:pt idx="24">
                  <c:v>6</c:v>
                </c:pt>
                <c:pt idx="25">
                  <c:v>15</c:v>
                </c:pt>
                <c:pt idx="26">
                  <c:v>14</c:v>
                </c:pt>
                <c:pt idx="27">
                  <c:v>17</c:v>
                </c:pt>
                <c:pt idx="28">
                  <c:v>8</c:v>
                </c:pt>
                <c:pt idx="29">
                  <c:v>6</c:v>
                </c:pt>
                <c:pt idx="30">
                  <c:v>10</c:v>
                </c:pt>
                <c:pt idx="31">
                  <c:v>7</c:v>
                </c:pt>
                <c:pt idx="32">
                  <c:v>12</c:v>
                </c:pt>
                <c:pt idx="33">
                  <c:v>12</c:v>
                </c:pt>
                <c:pt idx="34">
                  <c:v>16</c:v>
                </c:pt>
                <c:pt idx="35">
                  <c:v>11</c:v>
                </c:pt>
                <c:pt idx="36">
                  <c:v>27</c:v>
                </c:pt>
                <c:pt idx="37">
                  <c:v>33</c:v>
                </c:pt>
                <c:pt idx="38">
                  <c:v>41</c:v>
                </c:pt>
                <c:pt idx="39">
                  <c:v>38</c:v>
                </c:pt>
                <c:pt idx="40">
                  <c:v>26</c:v>
                </c:pt>
                <c:pt idx="41">
                  <c:v>58</c:v>
                </c:pt>
                <c:pt idx="42">
                  <c:v>47</c:v>
                </c:pt>
                <c:pt idx="43">
                  <c:v>14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'الرسوم البيانية والاحصائيات'!$M$45</c:f>
              <c:strCache>
                <c:ptCount val="1"/>
                <c:pt idx="0">
                  <c:v>مركز اسيوط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والاحصائيات'!$M$46:$M$89</c:f>
              <c:numCache>
                <c:formatCode>General</c:formatCode>
                <c:ptCount val="44"/>
                <c:pt idx="0">
                  <c:v>16</c:v>
                </c:pt>
                <c:pt idx="1">
                  <c:v>10</c:v>
                </c:pt>
                <c:pt idx="2">
                  <c:v>18</c:v>
                </c:pt>
                <c:pt idx="3">
                  <c:v>23</c:v>
                </c:pt>
                <c:pt idx="4">
                  <c:v>38</c:v>
                </c:pt>
                <c:pt idx="5">
                  <c:v>35</c:v>
                </c:pt>
                <c:pt idx="6">
                  <c:v>40</c:v>
                </c:pt>
                <c:pt idx="7">
                  <c:v>33</c:v>
                </c:pt>
                <c:pt idx="8">
                  <c:v>25</c:v>
                </c:pt>
                <c:pt idx="9">
                  <c:v>57</c:v>
                </c:pt>
                <c:pt idx="10">
                  <c:v>28</c:v>
                </c:pt>
                <c:pt idx="11">
                  <c:v>24</c:v>
                </c:pt>
                <c:pt idx="12">
                  <c:v>46</c:v>
                </c:pt>
                <c:pt idx="13">
                  <c:v>106</c:v>
                </c:pt>
                <c:pt idx="14">
                  <c:v>45</c:v>
                </c:pt>
                <c:pt idx="15">
                  <c:v>37</c:v>
                </c:pt>
                <c:pt idx="16">
                  <c:v>28</c:v>
                </c:pt>
                <c:pt idx="17">
                  <c:v>22</c:v>
                </c:pt>
                <c:pt idx="18">
                  <c:v>23</c:v>
                </c:pt>
                <c:pt idx="19">
                  <c:v>15</c:v>
                </c:pt>
                <c:pt idx="20">
                  <c:v>25</c:v>
                </c:pt>
                <c:pt idx="21">
                  <c:v>30</c:v>
                </c:pt>
                <c:pt idx="22">
                  <c:v>14</c:v>
                </c:pt>
                <c:pt idx="23">
                  <c:v>16</c:v>
                </c:pt>
                <c:pt idx="24">
                  <c:v>11</c:v>
                </c:pt>
                <c:pt idx="25">
                  <c:v>31</c:v>
                </c:pt>
                <c:pt idx="26">
                  <c:v>22</c:v>
                </c:pt>
                <c:pt idx="27">
                  <c:v>28</c:v>
                </c:pt>
                <c:pt idx="28">
                  <c:v>17</c:v>
                </c:pt>
                <c:pt idx="29">
                  <c:v>18</c:v>
                </c:pt>
                <c:pt idx="30">
                  <c:v>25</c:v>
                </c:pt>
                <c:pt idx="31">
                  <c:v>15</c:v>
                </c:pt>
                <c:pt idx="32">
                  <c:v>27</c:v>
                </c:pt>
                <c:pt idx="33">
                  <c:v>40</c:v>
                </c:pt>
                <c:pt idx="34">
                  <c:v>42</c:v>
                </c:pt>
                <c:pt idx="35">
                  <c:v>72</c:v>
                </c:pt>
                <c:pt idx="36">
                  <c:v>57</c:v>
                </c:pt>
                <c:pt idx="37">
                  <c:v>93</c:v>
                </c:pt>
                <c:pt idx="38">
                  <c:v>155</c:v>
                </c:pt>
                <c:pt idx="39">
                  <c:v>118</c:v>
                </c:pt>
                <c:pt idx="40">
                  <c:v>99</c:v>
                </c:pt>
                <c:pt idx="41">
                  <c:v>159</c:v>
                </c:pt>
                <c:pt idx="42">
                  <c:v>105</c:v>
                </c:pt>
                <c:pt idx="43">
                  <c:v>54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'الرسوم البيانية والاحصائيات'!$N$45</c:f>
              <c:strCache>
                <c:ptCount val="1"/>
                <c:pt idx="0">
                  <c:v>منفلوط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والاحصائيات'!$A$46:$A$89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والاحصائيات'!$N$46:$N$89</c:f>
              <c:numCache>
                <c:formatCode>General</c:formatCode>
                <c:ptCount val="44"/>
                <c:pt idx="0">
                  <c:v>9</c:v>
                </c:pt>
                <c:pt idx="1">
                  <c:v>17</c:v>
                </c:pt>
                <c:pt idx="2">
                  <c:v>17</c:v>
                </c:pt>
                <c:pt idx="3">
                  <c:v>25</c:v>
                </c:pt>
                <c:pt idx="4">
                  <c:v>7</c:v>
                </c:pt>
                <c:pt idx="5">
                  <c:v>9</c:v>
                </c:pt>
                <c:pt idx="6">
                  <c:v>12</c:v>
                </c:pt>
                <c:pt idx="7">
                  <c:v>5</c:v>
                </c:pt>
                <c:pt idx="8">
                  <c:v>7</c:v>
                </c:pt>
                <c:pt idx="9">
                  <c:v>31</c:v>
                </c:pt>
                <c:pt idx="10">
                  <c:v>7</c:v>
                </c:pt>
                <c:pt idx="11">
                  <c:v>10</c:v>
                </c:pt>
                <c:pt idx="12">
                  <c:v>39</c:v>
                </c:pt>
                <c:pt idx="13">
                  <c:v>64</c:v>
                </c:pt>
                <c:pt idx="14">
                  <c:v>13</c:v>
                </c:pt>
                <c:pt idx="15">
                  <c:v>9</c:v>
                </c:pt>
                <c:pt idx="16">
                  <c:v>16</c:v>
                </c:pt>
                <c:pt idx="17">
                  <c:v>11</c:v>
                </c:pt>
                <c:pt idx="18">
                  <c:v>12</c:v>
                </c:pt>
                <c:pt idx="19">
                  <c:v>9</c:v>
                </c:pt>
                <c:pt idx="20">
                  <c:v>11</c:v>
                </c:pt>
                <c:pt idx="21">
                  <c:v>23</c:v>
                </c:pt>
                <c:pt idx="22">
                  <c:v>4</c:v>
                </c:pt>
                <c:pt idx="23">
                  <c:v>10</c:v>
                </c:pt>
                <c:pt idx="24">
                  <c:v>7</c:v>
                </c:pt>
                <c:pt idx="25">
                  <c:v>8</c:v>
                </c:pt>
                <c:pt idx="26">
                  <c:v>10</c:v>
                </c:pt>
                <c:pt idx="27">
                  <c:v>146</c:v>
                </c:pt>
                <c:pt idx="28">
                  <c:v>28</c:v>
                </c:pt>
                <c:pt idx="29">
                  <c:v>16</c:v>
                </c:pt>
                <c:pt idx="30">
                  <c:v>17</c:v>
                </c:pt>
                <c:pt idx="31">
                  <c:v>5</c:v>
                </c:pt>
                <c:pt idx="32">
                  <c:v>30</c:v>
                </c:pt>
                <c:pt idx="33">
                  <c:v>10</c:v>
                </c:pt>
                <c:pt idx="34">
                  <c:v>25</c:v>
                </c:pt>
                <c:pt idx="35">
                  <c:v>26</c:v>
                </c:pt>
                <c:pt idx="36">
                  <c:v>39</c:v>
                </c:pt>
                <c:pt idx="37">
                  <c:v>21</c:v>
                </c:pt>
                <c:pt idx="38">
                  <c:v>27</c:v>
                </c:pt>
                <c:pt idx="39">
                  <c:v>27</c:v>
                </c:pt>
                <c:pt idx="40">
                  <c:v>30</c:v>
                </c:pt>
                <c:pt idx="41">
                  <c:v>49</c:v>
                </c:pt>
                <c:pt idx="42">
                  <c:v>32</c:v>
                </c:pt>
                <c:pt idx="43">
                  <c:v>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822848"/>
        <c:axId val="103824384"/>
      </c:lineChart>
      <c:dateAx>
        <c:axId val="1038228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03824384"/>
        <c:crosses val="autoZero"/>
        <c:auto val="1"/>
        <c:lblOffset val="100"/>
        <c:baseTimeUnit val="months"/>
      </c:dateAx>
      <c:valAx>
        <c:axId val="103824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38228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'الرسوم البيانية والاحصائيات'!$B$119</c:f>
              <c:strCache>
                <c:ptCount val="1"/>
                <c:pt idx="0">
                  <c:v>عام 2012م</c:v>
                </c:pt>
              </c:strCache>
            </c:strRef>
          </c:tx>
          <c:invertIfNegative val="0"/>
          <c:cat>
            <c:strRef>
              <c:f>'الرسوم البيانية والاحصائيات'!$A$120:$A$153</c:f>
              <c:strCache>
                <c:ptCount val="34"/>
                <c:pt idx="0">
                  <c:v>اسهال مدمم/الدوسنتاريا</c:v>
                </c:pt>
                <c:pt idx="1">
                  <c:v>البروسيللا</c:v>
                </c:pt>
                <c:pt idx="2">
                  <c:v>البلهارسيا</c:v>
                </c:pt>
                <c:pt idx="3">
                  <c:v>التسمم الغذائى الحاد</c:v>
                </c:pt>
                <c:pt idx="4">
                  <c:v>التهاب بالمخ</c:v>
                </c:pt>
                <c:pt idx="5">
                  <c:v>إلتهاب سحائى درنى</c:v>
                </c:pt>
                <c:pt idx="6">
                  <c:v>إلتهاب سحائى صديدى</c:v>
                </c:pt>
                <c:pt idx="7">
                  <c:v>التهاب سحائى غير مصنف</c:v>
                </c:pt>
                <c:pt idx="8">
                  <c:v>إلتهاب سحائى مننجوكوكى</c:v>
                </c:pt>
                <c:pt idx="9">
                  <c:v>إلتهاب كبدى حاد</c:v>
                </c:pt>
                <c:pt idx="10">
                  <c:v>التهاب كبدى غير مصنف</c:v>
                </c:pt>
                <c:pt idx="11">
                  <c:v>إلتهاب كبدى فيروسى أ</c:v>
                </c:pt>
                <c:pt idx="12">
                  <c:v>إلتهاب كبدى فيروسى ب</c:v>
                </c:pt>
                <c:pt idx="13">
                  <c:v>إلتهاب كبدى فيروسى ج</c:v>
                </c:pt>
                <c:pt idx="14">
                  <c:v>التيتانوس الوليدى</c:v>
                </c:pt>
                <c:pt idx="15">
                  <c:v>التيفود</c:v>
                </c:pt>
                <c:pt idx="16">
                  <c:v>الجذام</c:v>
                </c:pt>
                <c:pt idx="17">
                  <c:v>الحصبة</c:v>
                </c:pt>
                <c:pt idx="18">
                  <c:v>الحصبة الألمانية</c:v>
                </c:pt>
                <c:pt idx="19">
                  <c:v>الدرن</c:v>
                </c:pt>
                <c:pt idx="20">
                  <c:v>الشلل الرخو الحاد</c:v>
                </c:pt>
                <c:pt idx="21">
                  <c:v>الفاشيولا</c:v>
                </c:pt>
                <c:pt idx="22">
                  <c:v>الملاريا</c:v>
                </c:pt>
                <c:pt idx="23">
                  <c:v>النكاف</c:v>
                </c:pt>
                <c:pt idx="24">
                  <c:v>امراض الاسهال</c:v>
                </c:pt>
                <c:pt idx="25">
                  <c:v>انفلونزا</c:v>
                </c:pt>
                <c:pt idx="26">
                  <c:v>انفلونزا A/H1N1</c:v>
                </c:pt>
                <c:pt idx="27">
                  <c:v>انفلونزا الطيور</c:v>
                </c:pt>
                <c:pt idx="28">
                  <c:v>تيتانوس جراحى</c:v>
                </c:pt>
                <c:pt idx="29">
                  <c:v>جديرى كاذب</c:v>
                </c:pt>
                <c:pt idx="30">
                  <c:v>داء الكلب</c:v>
                </c:pt>
                <c:pt idx="31">
                  <c:v>درن خارج الرئة</c:v>
                </c:pt>
                <c:pt idx="32">
                  <c:v>غرغرينا</c:v>
                </c:pt>
                <c:pt idx="33">
                  <c:v>متلازمة نقص المناعة/الإيدز</c:v>
                </c:pt>
              </c:strCache>
            </c:strRef>
          </c:cat>
          <c:val>
            <c:numRef>
              <c:f>'الرسوم البيانية والاحصائيات'!$B$120:$B$153</c:f>
              <c:numCache>
                <c:formatCode>General</c:formatCode>
                <c:ptCount val="34"/>
                <c:pt idx="0">
                  <c:v>37</c:v>
                </c:pt>
                <c:pt idx="1">
                  <c:v>269</c:v>
                </c:pt>
                <c:pt idx="2">
                  <c:v>91</c:v>
                </c:pt>
                <c:pt idx="4">
                  <c:v>31</c:v>
                </c:pt>
                <c:pt idx="6">
                  <c:v>69</c:v>
                </c:pt>
                <c:pt idx="8">
                  <c:v>2</c:v>
                </c:pt>
                <c:pt idx="9">
                  <c:v>202</c:v>
                </c:pt>
                <c:pt idx="11">
                  <c:v>5</c:v>
                </c:pt>
                <c:pt idx="12">
                  <c:v>13</c:v>
                </c:pt>
                <c:pt idx="13">
                  <c:v>27</c:v>
                </c:pt>
                <c:pt idx="15">
                  <c:v>308</c:v>
                </c:pt>
                <c:pt idx="17">
                  <c:v>4</c:v>
                </c:pt>
                <c:pt idx="19">
                  <c:v>151</c:v>
                </c:pt>
                <c:pt idx="20">
                  <c:v>14</c:v>
                </c:pt>
                <c:pt idx="23">
                  <c:v>227</c:v>
                </c:pt>
                <c:pt idx="27">
                  <c:v>2</c:v>
                </c:pt>
                <c:pt idx="30">
                  <c:v>2</c:v>
                </c:pt>
                <c:pt idx="31">
                  <c:v>23</c:v>
                </c:pt>
                <c:pt idx="33">
                  <c:v>2</c:v>
                </c:pt>
              </c:numCache>
            </c:numRef>
          </c:val>
        </c:ser>
        <c:ser>
          <c:idx val="1"/>
          <c:order val="1"/>
          <c:tx>
            <c:strRef>
              <c:f>'الرسوم البيانية والاحصائيات'!$C$119</c:f>
              <c:strCache>
                <c:ptCount val="1"/>
                <c:pt idx="0">
                  <c:v>عام 2013م </c:v>
                </c:pt>
              </c:strCache>
            </c:strRef>
          </c:tx>
          <c:invertIfNegative val="0"/>
          <c:cat>
            <c:strRef>
              <c:f>'الرسوم البيانية والاحصائيات'!$A$120:$A$153</c:f>
              <c:strCache>
                <c:ptCount val="34"/>
                <c:pt idx="0">
                  <c:v>اسهال مدمم/الدوسنتاريا</c:v>
                </c:pt>
                <c:pt idx="1">
                  <c:v>البروسيللا</c:v>
                </c:pt>
                <c:pt idx="2">
                  <c:v>البلهارسيا</c:v>
                </c:pt>
                <c:pt idx="3">
                  <c:v>التسمم الغذائى الحاد</c:v>
                </c:pt>
                <c:pt idx="4">
                  <c:v>التهاب بالمخ</c:v>
                </c:pt>
                <c:pt idx="5">
                  <c:v>إلتهاب سحائى درنى</c:v>
                </c:pt>
                <c:pt idx="6">
                  <c:v>إلتهاب سحائى صديدى</c:v>
                </c:pt>
                <c:pt idx="7">
                  <c:v>التهاب سحائى غير مصنف</c:v>
                </c:pt>
                <c:pt idx="8">
                  <c:v>إلتهاب سحائى مننجوكوكى</c:v>
                </c:pt>
                <c:pt idx="9">
                  <c:v>إلتهاب كبدى حاد</c:v>
                </c:pt>
                <c:pt idx="10">
                  <c:v>التهاب كبدى غير مصنف</c:v>
                </c:pt>
                <c:pt idx="11">
                  <c:v>إلتهاب كبدى فيروسى أ</c:v>
                </c:pt>
                <c:pt idx="12">
                  <c:v>إلتهاب كبدى فيروسى ب</c:v>
                </c:pt>
                <c:pt idx="13">
                  <c:v>إلتهاب كبدى فيروسى ج</c:v>
                </c:pt>
                <c:pt idx="14">
                  <c:v>التيتانوس الوليدى</c:v>
                </c:pt>
                <c:pt idx="15">
                  <c:v>التيفود</c:v>
                </c:pt>
                <c:pt idx="16">
                  <c:v>الجذام</c:v>
                </c:pt>
                <c:pt idx="17">
                  <c:v>الحصبة</c:v>
                </c:pt>
                <c:pt idx="18">
                  <c:v>الحصبة الألمانية</c:v>
                </c:pt>
                <c:pt idx="19">
                  <c:v>الدرن</c:v>
                </c:pt>
                <c:pt idx="20">
                  <c:v>الشلل الرخو الحاد</c:v>
                </c:pt>
                <c:pt idx="21">
                  <c:v>الفاشيولا</c:v>
                </c:pt>
                <c:pt idx="22">
                  <c:v>الملاريا</c:v>
                </c:pt>
                <c:pt idx="23">
                  <c:v>النكاف</c:v>
                </c:pt>
                <c:pt idx="24">
                  <c:v>امراض الاسهال</c:v>
                </c:pt>
                <c:pt idx="25">
                  <c:v>انفلونزا</c:v>
                </c:pt>
                <c:pt idx="26">
                  <c:v>انفلونزا A/H1N1</c:v>
                </c:pt>
                <c:pt idx="27">
                  <c:v>انفلونزا الطيور</c:v>
                </c:pt>
                <c:pt idx="28">
                  <c:v>تيتانوس جراحى</c:v>
                </c:pt>
                <c:pt idx="29">
                  <c:v>جديرى كاذب</c:v>
                </c:pt>
                <c:pt idx="30">
                  <c:v>داء الكلب</c:v>
                </c:pt>
                <c:pt idx="31">
                  <c:v>درن خارج الرئة</c:v>
                </c:pt>
                <c:pt idx="32">
                  <c:v>غرغرينا</c:v>
                </c:pt>
                <c:pt idx="33">
                  <c:v>متلازمة نقص المناعة/الإيدز</c:v>
                </c:pt>
              </c:strCache>
            </c:strRef>
          </c:cat>
          <c:val>
            <c:numRef>
              <c:f>'الرسوم البيانية والاحصائيات'!$C$120:$C$153</c:f>
              <c:numCache>
                <c:formatCode>General</c:formatCode>
                <c:ptCount val="34"/>
                <c:pt idx="0">
                  <c:v>33</c:v>
                </c:pt>
                <c:pt idx="1">
                  <c:v>198</c:v>
                </c:pt>
                <c:pt idx="2">
                  <c:v>104</c:v>
                </c:pt>
                <c:pt idx="3">
                  <c:v>49</c:v>
                </c:pt>
                <c:pt idx="4">
                  <c:v>21</c:v>
                </c:pt>
                <c:pt idx="5">
                  <c:v>1</c:v>
                </c:pt>
                <c:pt idx="6">
                  <c:v>70</c:v>
                </c:pt>
                <c:pt idx="8">
                  <c:v>1</c:v>
                </c:pt>
                <c:pt idx="9">
                  <c:v>162</c:v>
                </c:pt>
                <c:pt idx="11">
                  <c:v>6</c:v>
                </c:pt>
                <c:pt idx="12">
                  <c:v>28</c:v>
                </c:pt>
                <c:pt idx="13">
                  <c:v>38</c:v>
                </c:pt>
                <c:pt idx="14">
                  <c:v>3</c:v>
                </c:pt>
                <c:pt idx="15">
                  <c:v>228</c:v>
                </c:pt>
                <c:pt idx="17">
                  <c:v>3</c:v>
                </c:pt>
                <c:pt idx="19">
                  <c:v>174</c:v>
                </c:pt>
                <c:pt idx="20">
                  <c:v>20</c:v>
                </c:pt>
                <c:pt idx="21">
                  <c:v>4</c:v>
                </c:pt>
                <c:pt idx="22">
                  <c:v>5</c:v>
                </c:pt>
                <c:pt idx="23">
                  <c:v>651</c:v>
                </c:pt>
                <c:pt idx="27">
                  <c:v>1</c:v>
                </c:pt>
                <c:pt idx="30">
                  <c:v>5</c:v>
                </c:pt>
                <c:pt idx="31">
                  <c:v>63</c:v>
                </c:pt>
              </c:numCache>
            </c:numRef>
          </c:val>
        </c:ser>
        <c:ser>
          <c:idx val="2"/>
          <c:order val="2"/>
          <c:tx>
            <c:strRef>
              <c:f>'الرسوم البيانية والاحصائيات'!$D$119</c:f>
              <c:strCache>
                <c:ptCount val="1"/>
                <c:pt idx="0">
                  <c:v>عام 2014م</c:v>
                </c:pt>
              </c:strCache>
            </c:strRef>
          </c:tx>
          <c:invertIfNegative val="0"/>
          <c:cat>
            <c:strRef>
              <c:f>'الرسوم البيانية والاحصائيات'!$A$120:$A$153</c:f>
              <c:strCache>
                <c:ptCount val="34"/>
                <c:pt idx="0">
                  <c:v>اسهال مدمم/الدوسنتاريا</c:v>
                </c:pt>
                <c:pt idx="1">
                  <c:v>البروسيللا</c:v>
                </c:pt>
                <c:pt idx="2">
                  <c:v>البلهارسيا</c:v>
                </c:pt>
                <c:pt idx="3">
                  <c:v>التسمم الغذائى الحاد</c:v>
                </c:pt>
                <c:pt idx="4">
                  <c:v>التهاب بالمخ</c:v>
                </c:pt>
                <c:pt idx="5">
                  <c:v>إلتهاب سحائى درنى</c:v>
                </c:pt>
                <c:pt idx="6">
                  <c:v>إلتهاب سحائى صديدى</c:v>
                </c:pt>
                <c:pt idx="7">
                  <c:v>التهاب سحائى غير مصنف</c:v>
                </c:pt>
                <c:pt idx="8">
                  <c:v>إلتهاب سحائى مننجوكوكى</c:v>
                </c:pt>
                <c:pt idx="9">
                  <c:v>إلتهاب كبدى حاد</c:v>
                </c:pt>
                <c:pt idx="10">
                  <c:v>التهاب كبدى غير مصنف</c:v>
                </c:pt>
                <c:pt idx="11">
                  <c:v>إلتهاب كبدى فيروسى أ</c:v>
                </c:pt>
                <c:pt idx="12">
                  <c:v>إلتهاب كبدى فيروسى ب</c:v>
                </c:pt>
                <c:pt idx="13">
                  <c:v>إلتهاب كبدى فيروسى ج</c:v>
                </c:pt>
                <c:pt idx="14">
                  <c:v>التيتانوس الوليدى</c:v>
                </c:pt>
                <c:pt idx="15">
                  <c:v>التيفود</c:v>
                </c:pt>
                <c:pt idx="16">
                  <c:v>الجذام</c:v>
                </c:pt>
                <c:pt idx="17">
                  <c:v>الحصبة</c:v>
                </c:pt>
                <c:pt idx="18">
                  <c:v>الحصبة الألمانية</c:v>
                </c:pt>
                <c:pt idx="19">
                  <c:v>الدرن</c:v>
                </c:pt>
                <c:pt idx="20">
                  <c:v>الشلل الرخو الحاد</c:v>
                </c:pt>
                <c:pt idx="21">
                  <c:v>الفاشيولا</c:v>
                </c:pt>
                <c:pt idx="22">
                  <c:v>الملاريا</c:v>
                </c:pt>
                <c:pt idx="23">
                  <c:v>النكاف</c:v>
                </c:pt>
                <c:pt idx="24">
                  <c:v>امراض الاسهال</c:v>
                </c:pt>
                <c:pt idx="25">
                  <c:v>انفلونزا</c:v>
                </c:pt>
                <c:pt idx="26">
                  <c:v>انفلونزا A/H1N1</c:v>
                </c:pt>
                <c:pt idx="27">
                  <c:v>انفلونزا الطيور</c:v>
                </c:pt>
                <c:pt idx="28">
                  <c:v>تيتانوس جراحى</c:v>
                </c:pt>
                <c:pt idx="29">
                  <c:v>جديرى كاذب</c:v>
                </c:pt>
                <c:pt idx="30">
                  <c:v>داء الكلب</c:v>
                </c:pt>
                <c:pt idx="31">
                  <c:v>درن خارج الرئة</c:v>
                </c:pt>
                <c:pt idx="32">
                  <c:v>غرغرينا</c:v>
                </c:pt>
                <c:pt idx="33">
                  <c:v>متلازمة نقص المناعة/الإيدز</c:v>
                </c:pt>
              </c:strCache>
            </c:strRef>
          </c:cat>
          <c:val>
            <c:numRef>
              <c:f>'الرسوم البيانية والاحصائيات'!$D$120:$D$153</c:f>
              <c:numCache>
                <c:formatCode>General</c:formatCode>
                <c:ptCount val="34"/>
                <c:pt idx="0">
                  <c:v>15</c:v>
                </c:pt>
                <c:pt idx="1">
                  <c:v>198</c:v>
                </c:pt>
                <c:pt idx="2">
                  <c:v>84</c:v>
                </c:pt>
                <c:pt idx="3">
                  <c:v>218</c:v>
                </c:pt>
                <c:pt idx="4">
                  <c:v>27</c:v>
                </c:pt>
                <c:pt idx="6">
                  <c:v>64</c:v>
                </c:pt>
                <c:pt idx="7">
                  <c:v>1</c:v>
                </c:pt>
                <c:pt idx="9">
                  <c:v>163</c:v>
                </c:pt>
                <c:pt idx="10">
                  <c:v>10</c:v>
                </c:pt>
                <c:pt idx="11">
                  <c:v>3</c:v>
                </c:pt>
                <c:pt idx="12">
                  <c:v>8</c:v>
                </c:pt>
                <c:pt idx="13">
                  <c:v>47</c:v>
                </c:pt>
                <c:pt idx="14">
                  <c:v>1</c:v>
                </c:pt>
                <c:pt idx="15">
                  <c:v>361</c:v>
                </c:pt>
                <c:pt idx="17">
                  <c:v>16</c:v>
                </c:pt>
                <c:pt idx="18">
                  <c:v>1</c:v>
                </c:pt>
                <c:pt idx="19">
                  <c:v>156</c:v>
                </c:pt>
                <c:pt idx="20">
                  <c:v>34</c:v>
                </c:pt>
                <c:pt idx="21">
                  <c:v>7</c:v>
                </c:pt>
                <c:pt idx="22">
                  <c:v>4</c:v>
                </c:pt>
                <c:pt idx="23">
                  <c:v>176</c:v>
                </c:pt>
                <c:pt idx="24">
                  <c:v>2</c:v>
                </c:pt>
                <c:pt idx="25">
                  <c:v>1</c:v>
                </c:pt>
                <c:pt idx="26">
                  <c:v>143</c:v>
                </c:pt>
                <c:pt idx="27">
                  <c:v>19</c:v>
                </c:pt>
                <c:pt idx="29">
                  <c:v>174</c:v>
                </c:pt>
                <c:pt idx="30">
                  <c:v>4</c:v>
                </c:pt>
                <c:pt idx="31">
                  <c:v>69</c:v>
                </c:pt>
              </c:numCache>
            </c:numRef>
          </c:val>
        </c:ser>
        <c:ser>
          <c:idx val="3"/>
          <c:order val="3"/>
          <c:tx>
            <c:strRef>
              <c:f>'الرسوم البيانية والاحصائيات'!$E$119</c:f>
              <c:strCache>
                <c:ptCount val="1"/>
                <c:pt idx="0">
                  <c:v>عام 2015م</c:v>
                </c:pt>
              </c:strCache>
            </c:strRef>
          </c:tx>
          <c:invertIfNegative val="0"/>
          <c:cat>
            <c:strRef>
              <c:f>'الرسوم البيانية والاحصائيات'!$A$120:$A$153</c:f>
              <c:strCache>
                <c:ptCount val="34"/>
                <c:pt idx="0">
                  <c:v>اسهال مدمم/الدوسنتاريا</c:v>
                </c:pt>
                <c:pt idx="1">
                  <c:v>البروسيللا</c:v>
                </c:pt>
                <c:pt idx="2">
                  <c:v>البلهارسيا</c:v>
                </c:pt>
                <c:pt idx="3">
                  <c:v>التسمم الغذائى الحاد</c:v>
                </c:pt>
                <c:pt idx="4">
                  <c:v>التهاب بالمخ</c:v>
                </c:pt>
                <c:pt idx="5">
                  <c:v>إلتهاب سحائى درنى</c:v>
                </c:pt>
                <c:pt idx="6">
                  <c:v>إلتهاب سحائى صديدى</c:v>
                </c:pt>
                <c:pt idx="7">
                  <c:v>التهاب سحائى غير مصنف</c:v>
                </c:pt>
                <c:pt idx="8">
                  <c:v>إلتهاب سحائى مننجوكوكى</c:v>
                </c:pt>
                <c:pt idx="9">
                  <c:v>إلتهاب كبدى حاد</c:v>
                </c:pt>
                <c:pt idx="10">
                  <c:v>التهاب كبدى غير مصنف</c:v>
                </c:pt>
                <c:pt idx="11">
                  <c:v>إلتهاب كبدى فيروسى أ</c:v>
                </c:pt>
                <c:pt idx="12">
                  <c:v>إلتهاب كبدى فيروسى ب</c:v>
                </c:pt>
                <c:pt idx="13">
                  <c:v>إلتهاب كبدى فيروسى ج</c:v>
                </c:pt>
                <c:pt idx="14">
                  <c:v>التيتانوس الوليدى</c:v>
                </c:pt>
                <c:pt idx="15">
                  <c:v>التيفود</c:v>
                </c:pt>
                <c:pt idx="16">
                  <c:v>الجذام</c:v>
                </c:pt>
                <c:pt idx="17">
                  <c:v>الحصبة</c:v>
                </c:pt>
                <c:pt idx="18">
                  <c:v>الحصبة الألمانية</c:v>
                </c:pt>
                <c:pt idx="19">
                  <c:v>الدرن</c:v>
                </c:pt>
                <c:pt idx="20">
                  <c:v>الشلل الرخو الحاد</c:v>
                </c:pt>
                <c:pt idx="21">
                  <c:v>الفاشيولا</c:v>
                </c:pt>
                <c:pt idx="22">
                  <c:v>الملاريا</c:v>
                </c:pt>
                <c:pt idx="23">
                  <c:v>النكاف</c:v>
                </c:pt>
                <c:pt idx="24">
                  <c:v>امراض الاسهال</c:v>
                </c:pt>
                <c:pt idx="25">
                  <c:v>انفلونزا</c:v>
                </c:pt>
                <c:pt idx="26">
                  <c:v>انفلونزا A/H1N1</c:v>
                </c:pt>
                <c:pt idx="27">
                  <c:v>انفلونزا الطيور</c:v>
                </c:pt>
                <c:pt idx="28">
                  <c:v>تيتانوس جراحى</c:v>
                </c:pt>
                <c:pt idx="29">
                  <c:v>جديرى كاذب</c:v>
                </c:pt>
                <c:pt idx="30">
                  <c:v>داء الكلب</c:v>
                </c:pt>
                <c:pt idx="31">
                  <c:v>درن خارج الرئة</c:v>
                </c:pt>
                <c:pt idx="32">
                  <c:v>غرغرينا</c:v>
                </c:pt>
                <c:pt idx="33">
                  <c:v>متلازمة نقص المناعة/الإيدز</c:v>
                </c:pt>
              </c:strCache>
            </c:strRef>
          </c:cat>
          <c:val>
            <c:numRef>
              <c:f>'الرسوم البيانية والاحصائيات'!$E$120:$E$153</c:f>
              <c:numCache>
                <c:formatCode>General</c:formatCode>
                <c:ptCount val="34"/>
                <c:pt idx="0">
                  <c:v>44</c:v>
                </c:pt>
                <c:pt idx="1">
                  <c:v>298</c:v>
                </c:pt>
                <c:pt idx="2">
                  <c:v>129</c:v>
                </c:pt>
                <c:pt idx="3">
                  <c:v>196</c:v>
                </c:pt>
                <c:pt idx="4">
                  <c:v>32</c:v>
                </c:pt>
                <c:pt idx="5">
                  <c:v>1</c:v>
                </c:pt>
                <c:pt idx="6">
                  <c:v>46</c:v>
                </c:pt>
                <c:pt idx="7">
                  <c:v>1</c:v>
                </c:pt>
                <c:pt idx="9">
                  <c:v>134</c:v>
                </c:pt>
                <c:pt idx="10">
                  <c:v>3</c:v>
                </c:pt>
                <c:pt idx="11">
                  <c:v>4</c:v>
                </c:pt>
                <c:pt idx="12">
                  <c:v>234</c:v>
                </c:pt>
                <c:pt idx="13">
                  <c:v>627</c:v>
                </c:pt>
                <c:pt idx="15">
                  <c:v>409</c:v>
                </c:pt>
                <c:pt idx="16">
                  <c:v>1</c:v>
                </c:pt>
                <c:pt idx="17">
                  <c:v>43</c:v>
                </c:pt>
                <c:pt idx="18">
                  <c:v>1</c:v>
                </c:pt>
                <c:pt idx="19">
                  <c:v>159</c:v>
                </c:pt>
                <c:pt idx="20">
                  <c:v>26</c:v>
                </c:pt>
                <c:pt idx="21">
                  <c:v>26</c:v>
                </c:pt>
                <c:pt idx="22">
                  <c:v>5</c:v>
                </c:pt>
                <c:pt idx="23">
                  <c:v>57</c:v>
                </c:pt>
                <c:pt idx="24">
                  <c:v>1415</c:v>
                </c:pt>
                <c:pt idx="25">
                  <c:v>2</c:v>
                </c:pt>
                <c:pt idx="26">
                  <c:v>215</c:v>
                </c:pt>
                <c:pt idx="27">
                  <c:v>24</c:v>
                </c:pt>
                <c:pt idx="28">
                  <c:v>2</c:v>
                </c:pt>
                <c:pt idx="29">
                  <c:v>62</c:v>
                </c:pt>
                <c:pt idx="30">
                  <c:v>4</c:v>
                </c:pt>
                <c:pt idx="31">
                  <c:v>100</c:v>
                </c:pt>
                <c:pt idx="3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3758080"/>
        <c:axId val="103845888"/>
        <c:axId val="0"/>
      </c:bar3DChart>
      <c:catAx>
        <c:axId val="1037580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03845888"/>
        <c:crosses val="autoZero"/>
        <c:auto val="1"/>
        <c:lblAlgn val="ctr"/>
        <c:lblOffset val="100"/>
        <c:noMultiLvlLbl val="0"/>
      </c:catAx>
      <c:valAx>
        <c:axId val="10384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3758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'الرسوم البيانية والاحصائيات'!$B$158</c:f>
              <c:strCache>
                <c:ptCount val="1"/>
                <c:pt idx="0">
                  <c:v>إدارة ديروط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والاحصائيات'!$A$159:$A$202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والاحصائيات'!$B$159:$B$202</c:f>
              <c:numCache>
                <c:formatCode>General</c:formatCode>
                <c:ptCount val="44"/>
                <c:pt idx="0">
                  <c:v>3</c:v>
                </c:pt>
                <c:pt idx="1">
                  <c:v>12</c:v>
                </c:pt>
                <c:pt idx="2">
                  <c:v>23</c:v>
                </c:pt>
                <c:pt idx="3">
                  <c:v>15</c:v>
                </c:pt>
                <c:pt idx="4">
                  <c:v>7</c:v>
                </c:pt>
                <c:pt idx="5">
                  <c:v>15</c:v>
                </c:pt>
                <c:pt idx="6">
                  <c:v>12</c:v>
                </c:pt>
                <c:pt idx="7">
                  <c:v>21</c:v>
                </c:pt>
                <c:pt idx="8">
                  <c:v>17</c:v>
                </c:pt>
                <c:pt idx="9">
                  <c:v>11</c:v>
                </c:pt>
                <c:pt idx="10">
                  <c:v>5</c:v>
                </c:pt>
                <c:pt idx="11">
                  <c:v>12</c:v>
                </c:pt>
                <c:pt idx="12">
                  <c:v>6</c:v>
                </c:pt>
                <c:pt idx="13">
                  <c:v>0</c:v>
                </c:pt>
                <c:pt idx="14">
                  <c:v>0</c:v>
                </c:pt>
                <c:pt idx="15">
                  <c:v>42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19</c:v>
                </c:pt>
                <c:pt idx="29">
                  <c:v>33</c:v>
                </c:pt>
                <c:pt idx="30">
                  <c:v>26</c:v>
                </c:pt>
                <c:pt idx="31">
                  <c:v>21</c:v>
                </c:pt>
                <c:pt idx="32">
                  <c:v>18</c:v>
                </c:pt>
                <c:pt idx="33">
                  <c:v>20</c:v>
                </c:pt>
                <c:pt idx="34">
                  <c:v>7</c:v>
                </c:pt>
                <c:pt idx="35">
                  <c:v>14</c:v>
                </c:pt>
                <c:pt idx="36">
                  <c:v>34</c:v>
                </c:pt>
                <c:pt idx="37">
                  <c:v>12</c:v>
                </c:pt>
                <c:pt idx="38">
                  <c:v>26</c:v>
                </c:pt>
                <c:pt idx="39">
                  <c:v>28</c:v>
                </c:pt>
                <c:pt idx="40">
                  <c:v>11</c:v>
                </c:pt>
                <c:pt idx="41">
                  <c:v>22</c:v>
                </c:pt>
                <c:pt idx="42">
                  <c:v>16</c:v>
                </c:pt>
                <c:pt idx="43">
                  <c:v>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'الرسوم البيانية والاحصائيات'!$C$158</c:f>
              <c:strCache>
                <c:ptCount val="1"/>
                <c:pt idx="0">
                  <c:v>حميات اسيوط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والاحصائيات'!$A$159:$A$202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والاحصائيات'!$C$159:$C$202</c:f>
              <c:numCache>
                <c:formatCode>General</c:formatCode>
                <c:ptCount val="44"/>
                <c:pt idx="0">
                  <c:v>19</c:v>
                </c:pt>
                <c:pt idx="1">
                  <c:v>28</c:v>
                </c:pt>
                <c:pt idx="2">
                  <c:v>47</c:v>
                </c:pt>
                <c:pt idx="3">
                  <c:v>86</c:v>
                </c:pt>
                <c:pt idx="4">
                  <c:v>81</c:v>
                </c:pt>
                <c:pt idx="5">
                  <c:v>99</c:v>
                </c:pt>
                <c:pt idx="6">
                  <c:v>133</c:v>
                </c:pt>
                <c:pt idx="7">
                  <c:v>83</c:v>
                </c:pt>
                <c:pt idx="8">
                  <c:v>57</c:v>
                </c:pt>
                <c:pt idx="9">
                  <c:v>59</c:v>
                </c:pt>
                <c:pt idx="10">
                  <c:v>68</c:v>
                </c:pt>
                <c:pt idx="11">
                  <c:v>30</c:v>
                </c:pt>
                <c:pt idx="12">
                  <c:v>82</c:v>
                </c:pt>
                <c:pt idx="13">
                  <c:v>106</c:v>
                </c:pt>
                <c:pt idx="14">
                  <c:v>95</c:v>
                </c:pt>
                <c:pt idx="15">
                  <c:v>76</c:v>
                </c:pt>
                <c:pt idx="16">
                  <c:v>86</c:v>
                </c:pt>
                <c:pt idx="17">
                  <c:v>73</c:v>
                </c:pt>
                <c:pt idx="18">
                  <c:v>62</c:v>
                </c:pt>
                <c:pt idx="19">
                  <c:v>32</c:v>
                </c:pt>
                <c:pt idx="20">
                  <c:v>17</c:v>
                </c:pt>
                <c:pt idx="21">
                  <c:v>31</c:v>
                </c:pt>
                <c:pt idx="22">
                  <c:v>37</c:v>
                </c:pt>
                <c:pt idx="23">
                  <c:v>47</c:v>
                </c:pt>
                <c:pt idx="24">
                  <c:v>44</c:v>
                </c:pt>
                <c:pt idx="25">
                  <c:v>67</c:v>
                </c:pt>
                <c:pt idx="26">
                  <c:v>72</c:v>
                </c:pt>
                <c:pt idx="27">
                  <c:v>71</c:v>
                </c:pt>
                <c:pt idx="28">
                  <c:v>29</c:v>
                </c:pt>
                <c:pt idx="29">
                  <c:v>74</c:v>
                </c:pt>
                <c:pt idx="30">
                  <c:v>77</c:v>
                </c:pt>
                <c:pt idx="31">
                  <c:v>55</c:v>
                </c:pt>
                <c:pt idx="32">
                  <c:v>65</c:v>
                </c:pt>
                <c:pt idx="33">
                  <c:v>52</c:v>
                </c:pt>
                <c:pt idx="34">
                  <c:v>74</c:v>
                </c:pt>
                <c:pt idx="35">
                  <c:v>99</c:v>
                </c:pt>
                <c:pt idx="36">
                  <c:v>107</c:v>
                </c:pt>
                <c:pt idx="37">
                  <c:v>187</c:v>
                </c:pt>
                <c:pt idx="38">
                  <c:v>311</c:v>
                </c:pt>
                <c:pt idx="39">
                  <c:v>231</c:v>
                </c:pt>
                <c:pt idx="40">
                  <c:v>219</c:v>
                </c:pt>
                <c:pt idx="41">
                  <c:v>307</c:v>
                </c:pt>
                <c:pt idx="42">
                  <c:v>253</c:v>
                </c:pt>
                <c:pt idx="43">
                  <c:v>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'الرسوم البيانية والاحصائيات'!$D$158</c:f>
              <c:strCache>
                <c:ptCount val="1"/>
                <c:pt idx="0">
                  <c:v>صدر أسيوط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والاحصائيات'!$A$159:$A$202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والاحصائيات'!$D$159:$D$202</c:f>
              <c:numCache>
                <c:formatCode>General</c:formatCode>
                <c:ptCount val="44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  <c:pt idx="5">
                  <c:v>11</c:v>
                </c:pt>
                <c:pt idx="6">
                  <c:v>6</c:v>
                </c:pt>
                <c:pt idx="7">
                  <c:v>12</c:v>
                </c:pt>
                <c:pt idx="8">
                  <c:v>0</c:v>
                </c:pt>
                <c:pt idx="9">
                  <c:v>14</c:v>
                </c:pt>
                <c:pt idx="10">
                  <c:v>13</c:v>
                </c:pt>
                <c:pt idx="11">
                  <c:v>6</c:v>
                </c:pt>
                <c:pt idx="12">
                  <c:v>15</c:v>
                </c:pt>
                <c:pt idx="13">
                  <c:v>13</c:v>
                </c:pt>
                <c:pt idx="14">
                  <c:v>7</c:v>
                </c:pt>
                <c:pt idx="15">
                  <c:v>0</c:v>
                </c:pt>
                <c:pt idx="16">
                  <c:v>16</c:v>
                </c:pt>
                <c:pt idx="17">
                  <c:v>12</c:v>
                </c:pt>
                <c:pt idx="18">
                  <c:v>9</c:v>
                </c:pt>
                <c:pt idx="19">
                  <c:v>7</c:v>
                </c:pt>
                <c:pt idx="20">
                  <c:v>3</c:v>
                </c:pt>
                <c:pt idx="21">
                  <c:v>17</c:v>
                </c:pt>
                <c:pt idx="22">
                  <c:v>23</c:v>
                </c:pt>
                <c:pt idx="23">
                  <c:v>20</c:v>
                </c:pt>
                <c:pt idx="24">
                  <c:v>15</c:v>
                </c:pt>
                <c:pt idx="25">
                  <c:v>41</c:v>
                </c:pt>
                <c:pt idx="26">
                  <c:v>13</c:v>
                </c:pt>
                <c:pt idx="27">
                  <c:v>21</c:v>
                </c:pt>
                <c:pt idx="28">
                  <c:v>29</c:v>
                </c:pt>
                <c:pt idx="29">
                  <c:v>7</c:v>
                </c:pt>
                <c:pt idx="30">
                  <c:v>17</c:v>
                </c:pt>
                <c:pt idx="31">
                  <c:v>8</c:v>
                </c:pt>
                <c:pt idx="32">
                  <c:v>24</c:v>
                </c:pt>
                <c:pt idx="33">
                  <c:v>38</c:v>
                </c:pt>
                <c:pt idx="34">
                  <c:v>52</c:v>
                </c:pt>
                <c:pt idx="35">
                  <c:v>60</c:v>
                </c:pt>
                <c:pt idx="36">
                  <c:v>48</c:v>
                </c:pt>
                <c:pt idx="37">
                  <c:v>41</c:v>
                </c:pt>
                <c:pt idx="38">
                  <c:v>43</c:v>
                </c:pt>
                <c:pt idx="39">
                  <c:v>22</c:v>
                </c:pt>
                <c:pt idx="40">
                  <c:v>25</c:v>
                </c:pt>
                <c:pt idx="41">
                  <c:v>32</c:v>
                </c:pt>
                <c:pt idx="42">
                  <c:v>18</c:v>
                </c:pt>
                <c:pt idx="43">
                  <c:v>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'الرسوم البيانية والاحصائيات'!$E$158</c:f>
              <c:strCache>
                <c:ptCount val="1"/>
                <c:pt idx="0">
                  <c:v>اسيوط الجامعي </c:v>
                </c:pt>
              </c:strCache>
            </c:strRef>
          </c:tx>
          <c:marker>
            <c:symbol val="none"/>
          </c:marker>
          <c:cat>
            <c:numRef>
              <c:f>'الرسوم البيانية والاحصائيات'!$A$159:$A$202</c:f>
              <c:numCache>
                <c:formatCode>mmm\-yy</c:formatCode>
                <c:ptCount val="4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41275</c:v>
                </c:pt>
                <c:pt idx="11">
                  <c:v>41306</c:v>
                </c:pt>
                <c:pt idx="12">
                  <c:v>41334</c:v>
                </c:pt>
                <c:pt idx="13">
                  <c:v>41365</c:v>
                </c:pt>
                <c:pt idx="14">
                  <c:v>41395</c:v>
                </c:pt>
                <c:pt idx="15">
                  <c:v>41426</c:v>
                </c:pt>
                <c:pt idx="16">
                  <c:v>41456</c:v>
                </c:pt>
                <c:pt idx="17">
                  <c:v>41487</c:v>
                </c:pt>
                <c:pt idx="18">
                  <c:v>41518</c:v>
                </c:pt>
                <c:pt idx="19">
                  <c:v>41548</c:v>
                </c:pt>
                <c:pt idx="20">
                  <c:v>41579</c:v>
                </c:pt>
                <c:pt idx="21">
                  <c:v>41609</c:v>
                </c:pt>
                <c:pt idx="22">
                  <c:v>41640</c:v>
                </c:pt>
                <c:pt idx="23">
                  <c:v>41671</c:v>
                </c:pt>
                <c:pt idx="24">
                  <c:v>41699</c:v>
                </c:pt>
                <c:pt idx="25">
                  <c:v>41730</c:v>
                </c:pt>
                <c:pt idx="26">
                  <c:v>41760</c:v>
                </c:pt>
                <c:pt idx="27">
                  <c:v>41791</c:v>
                </c:pt>
                <c:pt idx="28">
                  <c:v>41821</c:v>
                </c:pt>
                <c:pt idx="29">
                  <c:v>41852</c:v>
                </c:pt>
                <c:pt idx="30">
                  <c:v>41883</c:v>
                </c:pt>
                <c:pt idx="31">
                  <c:v>41913</c:v>
                </c:pt>
                <c:pt idx="32">
                  <c:v>41944</c:v>
                </c:pt>
                <c:pt idx="33">
                  <c:v>41974</c:v>
                </c:pt>
                <c:pt idx="34">
                  <c:v>42005</c:v>
                </c:pt>
                <c:pt idx="35">
                  <c:v>42036</c:v>
                </c:pt>
                <c:pt idx="36">
                  <c:v>42064</c:v>
                </c:pt>
                <c:pt idx="37">
                  <c:v>42095</c:v>
                </c:pt>
                <c:pt idx="38">
                  <c:v>42125</c:v>
                </c:pt>
                <c:pt idx="39">
                  <c:v>42156</c:v>
                </c:pt>
                <c:pt idx="40">
                  <c:v>42186</c:v>
                </c:pt>
                <c:pt idx="41">
                  <c:v>42217</c:v>
                </c:pt>
                <c:pt idx="42">
                  <c:v>42248</c:v>
                </c:pt>
                <c:pt idx="43">
                  <c:v>42278</c:v>
                </c:pt>
              </c:numCache>
            </c:numRef>
          </c:cat>
          <c:val>
            <c:numRef>
              <c:f>'الرسوم البيانية والاحصائيات'!$E$159:$E$202</c:f>
              <c:numCache>
                <c:formatCode>General</c:formatCode>
                <c:ptCount val="44"/>
                <c:pt idx="33">
                  <c:v>24</c:v>
                </c:pt>
                <c:pt idx="34">
                  <c:v>51</c:v>
                </c:pt>
                <c:pt idx="35">
                  <c:v>40</c:v>
                </c:pt>
                <c:pt idx="36">
                  <c:v>51</c:v>
                </c:pt>
                <c:pt idx="37">
                  <c:v>39</c:v>
                </c:pt>
                <c:pt idx="38">
                  <c:v>71</c:v>
                </c:pt>
                <c:pt idx="39">
                  <c:v>104</c:v>
                </c:pt>
                <c:pt idx="40">
                  <c:v>76</c:v>
                </c:pt>
                <c:pt idx="41">
                  <c:v>195</c:v>
                </c:pt>
                <c:pt idx="42">
                  <c:v>140</c:v>
                </c:pt>
                <c:pt idx="43">
                  <c:v>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207232"/>
        <c:axId val="120208768"/>
      </c:lineChart>
      <c:dateAx>
        <c:axId val="12020723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20208768"/>
        <c:crosses val="autoZero"/>
        <c:auto val="1"/>
        <c:lblOffset val="100"/>
        <c:baseTimeUnit val="months"/>
      </c:dateAx>
      <c:valAx>
        <c:axId val="120208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02072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'الرسوم البيانية والاحصائيات'!$A$504</c:f>
              <c:strCache>
                <c:ptCount val="1"/>
                <c:pt idx="0">
                  <c:v>عدد الحالات </c:v>
                </c:pt>
              </c:strCache>
            </c:strRef>
          </c:tx>
          <c:invertIfNegative val="0"/>
          <c:cat>
            <c:strRef>
              <c:f>'الرسوم البيانية والاحصائيات'!$B$503:$E$503</c:f>
              <c:strCache>
                <c:ptCount val="4"/>
                <c:pt idx="0">
                  <c:v>عام 2012م</c:v>
                </c:pt>
                <c:pt idx="1">
                  <c:v>عام 2013م </c:v>
                </c:pt>
                <c:pt idx="2">
                  <c:v>عام 2014م</c:v>
                </c:pt>
                <c:pt idx="3">
                  <c:v>عام 2015م</c:v>
                </c:pt>
              </c:strCache>
            </c:strRef>
          </c:cat>
          <c:val>
            <c:numRef>
              <c:f>'الرسوم البيانية والاحصائيات'!$B$504:$E$504</c:f>
              <c:numCache>
                <c:formatCode>General</c:formatCode>
                <c:ptCount val="4"/>
                <c:pt idx="0">
                  <c:v>247</c:v>
                </c:pt>
                <c:pt idx="1">
                  <c:v>234</c:v>
                </c:pt>
                <c:pt idx="2">
                  <c:v>231</c:v>
                </c:pt>
                <c:pt idx="3">
                  <c:v>1002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0242560"/>
        <c:axId val="120244096"/>
        <c:axId val="0"/>
      </c:bar3DChart>
      <c:catAx>
        <c:axId val="120242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20244096"/>
        <c:crosses val="autoZero"/>
        <c:auto val="1"/>
        <c:lblAlgn val="ctr"/>
        <c:lblOffset val="100"/>
        <c:noMultiLvlLbl val="0"/>
      </c:catAx>
      <c:valAx>
        <c:axId val="1202440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20242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'الرسوم البيانية والاحصائيات'!$B$563</c:f>
              <c:strCache>
                <c:ptCount val="1"/>
                <c:pt idx="0">
                  <c:v>عام 2015بدون الجامعة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'الرسوم البيانية والاحصائيات'!$A$564:$A$568</c:f>
              <c:strCache>
                <c:ptCount val="5"/>
                <c:pt idx="0">
                  <c:v>إلتهاب كبدى حاد</c:v>
                </c:pt>
                <c:pt idx="1">
                  <c:v>التهاب كبدى غير مصنف</c:v>
                </c:pt>
                <c:pt idx="2">
                  <c:v>إلتهاب كبدى فيروسى أ</c:v>
                </c:pt>
                <c:pt idx="3">
                  <c:v>إلتهاب كبدى فيروسى ب</c:v>
                </c:pt>
                <c:pt idx="4">
                  <c:v>إلتهاب كبدى فيروسى ج</c:v>
                </c:pt>
              </c:strCache>
            </c:strRef>
          </c:cat>
          <c:val>
            <c:numRef>
              <c:f>'الرسوم البيانية والاحصائيات'!$B$564:$B$568</c:f>
              <c:numCache>
                <c:formatCode>General</c:formatCode>
                <c:ptCount val="5"/>
                <c:pt idx="0">
                  <c:v>134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'الرسوم البيانية والاحصائيات'!$C$563</c:f>
              <c:strCache>
                <c:ptCount val="1"/>
                <c:pt idx="0">
                  <c:v>عام 2015م + الجامعة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'الرسوم البيانية والاحصائيات'!$A$564:$A$568</c:f>
              <c:strCache>
                <c:ptCount val="5"/>
                <c:pt idx="0">
                  <c:v>إلتهاب كبدى حاد</c:v>
                </c:pt>
                <c:pt idx="1">
                  <c:v>التهاب كبدى غير مصنف</c:v>
                </c:pt>
                <c:pt idx="2">
                  <c:v>إلتهاب كبدى فيروسى أ</c:v>
                </c:pt>
                <c:pt idx="3">
                  <c:v>إلتهاب كبدى فيروسى ب</c:v>
                </c:pt>
                <c:pt idx="4">
                  <c:v>إلتهاب كبدى فيروسى ج</c:v>
                </c:pt>
              </c:strCache>
            </c:strRef>
          </c:cat>
          <c:val>
            <c:numRef>
              <c:f>'الرسوم البيانية والاحصائيات'!$C$564:$C$568</c:f>
              <c:numCache>
                <c:formatCode>General</c:formatCode>
                <c:ptCount val="5"/>
                <c:pt idx="0">
                  <c:v>134</c:v>
                </c:pt>
                <c:pt idx="1">
                  <c:v>3</c:v>
                </c:pt>
                <c:pt idx="2">
                  <c:v>4</c:v>
                </c:pt>
                <c:pt idx="3">
                  <c:v>234</c:v>
                </c:pt>
                <c:pt idx="4">
                  <c:v>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356864"/>
        <c:axId val="120358400"/>
        <c:axId val="0"/>
      </c:bar3DChart>
      <c:catAx>
        <c:axId val="120356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20358400"/>
        <c:crosses val="autoZero"/>
        <c:auto val="1"/>
        <c:lblAlgn val="ctr"/>
        <c:lblOffset val="100"/>
        <c:noMultiLvlLbl val="0"/>
      </c:catAx>
      <c:valAx>
        <c:axId val="120358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035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'الرسوم البيانية والاحصائيات'!$B$572</c:f>
              <c:strCache>
                <c:ptCount val="1"/>
                <c:pt idx="0">
                  <c:v>عام 2015بدون الجامعة 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'الرسوم البيانية والاحصائيات'!$A$573:$A$577</c:f>
              <c:strCache>
                <c:ptCount val="5"/>
                <c:pt idx="0">
                  <c:v>إلتهاب كبدى حاد</c:v>
                </c:pt>
                <c:pt idx="1">
                  <c:v>التهاب كبدى غير مصنف</c:v>
                </c:pt>
                <c:pt idx="2">
                  <c:v>إلتهاب كبدى فيروسى أ</c:v>
                </c:pt>
                <c:pt idx="3">
                  <c:v>إلتهاب كبدى فيروسى ب</c:v>
                </c:pt>
                <c:pt idx="4">
                  <c:v>إلتهاب كبدى فيروسى ج</c:v>
                </c:pt>
              </c:strCache>
            </c:strRef>
          </c:cat>
          <c:val>
            <c:numRef>
              <c:f>'الرسوم البيانية والاحصائيات'!$B$573:$B$577</c:f>
              <c:numCache>
                <c:formatCode>0%</c:formatCode>
                <c:ptCount val="5"/>
                <c:pt idx="0">
                  <c:v>0.85897435897435892</c:v>
                </c:pt>
                <c:pt idx="1">
                  <c:v>1.9230769230769232E-2</c:v>
                </c:pt>
                <c:pt idx="2">
                  <c:v>2.564102564102564E-2</c:v>
                </c:pt>
                <c:pt idx="3">
                  <c:v>3.2051282051282048E-2</c:v>
                </c:pt>
                <c:pt idx="4">
                  <c:v>6.4102564102564097E-2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'الرسوم البيانية والاحصائيات'!$C$572</c:f>
              <c:strCache>
                <c:ptCount val="1"/>
                <c:pt idx="0">
                  <c:v>عام 2015م + الجامعة </c:v>
                </c:pt>
              </c:strCache>
            </c:strRef>
          </c:tx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'الرسوم البيانية والاحصائيات'!$A$573:$A$577</c:f>
              <c:strCache>
                <c:ptCount val="5"/>
                <c:pt idx="0">
                  <c:v>إلتهاب كبدى حاد</c:v>
                </c:pt>
                <c:pt idx="1">
                  <c:v>التهاب كبدى غير مصنف</c:v>
                </c:pt>
                <c:pt idx="2">
                  <c:v>إلتهاب كبدى فيروسى أ</c:v>
                </c:pt>
                <c:pt idx="3">
                  <c:v>إلتهاب كبدى فيروسى ب</c:v>
                </c:pt>
                <c:pt idx="4">
                  <c:v>إلتهاب كبدى فيروسى ج</c:v>
                </c:pt>
              </c:strCache>
            </c:strRef>
          </c:cat>
          <c:val>
            <c:numRef>
              <c:f>'الرسوم البيانية والاحصائيات'!$C$573:$C$577</c:f>
              <c:numCache>
                <c:formatCode>0%</c:formatCode>
                <c:ptCount val="5"/>
                <c:pt idx="0">
                  <c:v>0.13373253493013973</c:v>
                </c:pt>
                <c:pt idx="1">
                  <c:v>2.9940119760479044E-3</c:v>
                </c:pt>
                <c:pt idx="2">
                  <c:v>3.9920159680638719E-3</c:v>
                </c:pt>
                <c:pt idx="3">
                  <c:v>0.23353293413173654</c:v>
                </c:pt>
                <c:pt idx="4">
                  <c:v>0.62574850299401197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951B7-E95F-4852-9CD7-57F3AAD54F19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B8FF1-4C60-4845-BD31-A5C86B076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 descr="暸艼ԥ暸҅暸҅暸Ѹ샜暴먄Ԡ숸暴먄Ԡ㞤暹ৠ҃퍰Ԡ뿐昪չ懐昫暸҅暸ᆜҀ샜暴버Ԡ숸暴버Ԡ㞤暹Ԡ50%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D209F4DB-951E-4536-8DC8-A76BE3B7E603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fld id="{44B8AF9F-C375-4489-9512-794633F211F4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E044-7A90-4F9F-A87E-082071F06523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69AB9-5085-486A-B4CC-E5E5FF130179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02271-475D-432D-BA3A-50F6EF139060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3795C-22BE-4B6F-885C-E7494875F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8102"/>
      </p:ext>
    </p:extLst>
  </p:cSld>
  <p:clrMapOvr>
    <a:masterClrMapping/>
  </p:clrMapOvr>
  <p:transition spd="med"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BE6F-9D76-45E9-A3B8-408F0FF777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93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6ED0-7108-497B-B760-5D69F89F3D98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988D-31B3-4C49-A29E-0E3F7F266B86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6467-DBAC-413E-B22A-F8448AC06CBD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00BE-83B0-4FA8-9BC2-C3DD8B34BE20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C832-35A8-44CA-9FFC-C7C501565486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C515-48AA-4EDE-B72D-24361D77497C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FB4-06E7-4DD3-A002-FAFE5606A3E4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A5F-EBF8-49D1-9D04-F8D85F8DDFF1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6965520-BCCD-4767-8BC7-FC50902A1387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511AC6-B538-4CF0-B07C-E45239588A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icture111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714875"/>
            <a:ext cx="5572125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2143125"/>
            <a:ext cx="8120062" cy="2124075"/>
          </a:xfrm>
        </p:spPr>
        <p:txBody>
          <a:bodyPr>
            <a:normAutofit fontScale="47500" lnSpcReduction="20000"/>
          </a:bodyPr>
          <a:lstStyle/>
          <a:p>
            <a:pPr algn="ctr">
              <a:buFontTx/>
              <a:buNone/>
              <a:defRPr/>
            </a:pPr>
            <a:endParaRPr lang="ar-EG" b="1" dirty="0">
              <a:solidFill>
                <a:schemeClr val="accent2"/>
              </a:solidFill>
            </a:endParaRPr>
          </a:p>
          <a:p>
            <a:pPr algn="ctr">
              <a:buFontTx/>
              <a:buNone/>
              <a:defRPr/>
            </a:pPr>
            <a:r>
              <a:rPr lang="ar-EG" b="1" dirty="0" smtClean="0">
                <a:solidFill>
                  <a:schemeClr val="accent2"/>
                </a:solidFill>
              </a:rPr>
              <a:t> </a:t>
            </a:r>
          </a:p>
          <a:p>
            <a:pPr algn="ctr">
              <a:buFontTx/>
              <a:buNone/>
              <a:defRPr/>
            </a:pPr>
            <a:r>
              <a:rPr lang="en-US" sz="6000" dirty="0" err="1">
                <a:solidFill>
                  <a:srgbClr val="C00000"/>
                </a:solidFill>
              </a:rPr>
              <a:t>Assiut</a:t>
            </a:r>
            <a:r>
              <a:rPr lang="en-US" sz="6000" dirty="0">
                <a:solidFill>
                  <a:srgbClr val="C00000"/>
                </a:solidFill>
              </a:rPr>
              <a:t> infectious disease surveillance  </a:t>
            </a:r>
            <a:r>
              <a:rPr lang="en-US" sz="6000" dirty="0" smtClean="0">
                <a:solidFill>
                  <a:srgbClr val="C00000"/>
                </a:solidFill>
              </a:rPr>
              <a:t>unit</a:t>
            </a:r>
            <a:endParaRPr lang="ar-EG" sz="6000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  <a:defRPr/>
            </a:pPr>
            <a:r>
              <a:rPr lang="en-US" sz="6000" dirty="0" smtClean="0">
                <a:solidFill>
                  <a:srgbClr val="C00000"/>
                </a:solidFill>
              </a:rPr>
              <a:t> </a:t>
            </a:r>
            <a:endParaRPr lang="ar-EG" sz="6000" dirty="0" smtClean="0">
              <a:solidFill>
                <a:srgbClr val="C00000"/>
              </a:solidFill>
            </a:endParaRPr>
          </a:p>
          <a:p>
            <a:pPr algn="ctr">
              <a:buFontTx/>
              <a:buNone/>
              <a:defRPr/>
            </a:pPr>
            <a:r>
              <a:rPr lang="en-US" sz="3800" b="1" dirty="0" err="1" smtClean="0">
                <a:solidFill>
                  <a:srgbClr val="FF0000"/>
                </a:solidFill>
              </a:rPr>
              <a:t>Dr</a:t>
            </a:r>
            <a:r>
              <a:rPr lang="en-US" sz="3800" b="1" dirty="0" smtClean="0">
                <a:solidFill>
                  <a:srgbClr val="FF0000"/>
                </a:solidFill>
              </a:rPr>
              <a:t>/Nasr </a:t>
            </a:r>
            <a:r>
              <a:rPr lang="en-US" sz="3800" b="1" dirty="0" err="1" smtClean="0">
                <a:solidFill>
                  <a:srgbClr val="FF0000"/>
                </a:solidFill>
              </a:rPr>
              <a:t>k.w.khalil</a:t>
            </a:r>
            <a:endParaRPr lang="en-US" sz="3800" b="1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  <a:defRPr/>
            </a:pPr>
            <a:r>
              <a:rPr lang="en-US" sz="3800" b="1" dirty="0" smtClean="0">
                <a:solidFill>
                  <a:srgbClr val="002060"/>
                </a:solidFill>
              </a:rPr>
              <a:t>MPH/TM </a:t>
            </a:r>
            <a:endParaRPr lang="en-US" sz="3800" b="1" dirty="0">
              <a:solidFill>
                <a:srgbClr val="002060"/>
              </a:solidFill>
            </a:endParaRPr>
          </a:p>
        </p:txBody>
      </p:sp>
      <p:pic>
        <p:nvPicPr>
          <p:cNvPr id="6148" name="Picture 4" descr="Picture1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9600"/>
            <a:ext cx="1371600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ar-EG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وزارة الصحة والسكان </a:t>
            </a:r>
            <a:br>
              <a:rPr lang="ar-EG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القطاع الوقائي</a:t>
            </a:r>
            <a:br>
              <a:rPr lang="ar-EG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وحدة الوبائيات والترصد</a:t>
            </a:r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150" name="Picture 6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996950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CADSQH9Z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61931"/>
            <a:ext cx="2209800" cy="1163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9653" y="5242105"/>
            <a:ext cx="96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 dirty="0"/>
              <a:t>EGYPT</a:t>
            </a:r>
          </a:p>
        </p:txBody>
      </p:sp>
    </p:spTree>
    <p:extLst>
      <p:ext uri="{BB962C8B-B14F-4D97-AF65-F5344CB8AC3E}">
        <p14:creationId xmlns:p14="http://schemas.microsoft.com/office/powerpoint/2010/main" val="8820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ar-EG" sz="2800" dirty="0" smtClean="0"/>
              <a:t>مقارنة بين أعداد الحالات المسجلة شهريا بمحافظة أسيوط خلال الفترة من 2012 حتي 2015م </a:t>
            </a: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786055"/>
              </p:ext>
            </p:extLst>
          </p:nvPr>
        </p:nvGraphicFramePr>
        <p:xfrm>
          <a:off x="152400" y="1295400"/>
          <a:ext cx="89153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03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EG" sz="2800" dirty="0" smtClean="0"/>
              <a:t>مقارنة بين جميع الأمراض المسجلة شهريا بكل إدارة بمحافظة أسيوط خلال الفترة من 2012حتي 2015م</a:t>
            </a:r>
            <a:endParaRPr lang="en-US" sz="28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214561"/>
              </p:ext>
            </p:extLst>
          </p:nvPr>
        </p:nvGraphicFramePr>
        <p:xfrm>
          <a:off x="228600" y="1295400"/>
          <a:ext cx="876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7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539007"/>
              </p:ext>
            </p:extLst>
          </p:nvPr>
        </p:nvGraphicFramePr>
        <p:xfrm>
          <a:off x="0" y="0"/>
          <a:ext cx="89916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114800" y="3124200"/>
            <a:ext cx="4572000" cy="2438400"/>
          </a:xfrm>
        </p:spPr>
        <p:txBody>
          <a:bodyPr>
            <a:noAutofit/>
          </a:bodyPr>
          <a:lstStyle/>
          <a:p>
            <a:r>
              <a:rPr lang="ar-EG" sz="2000" b="1" dirty="0" smtClean="0">
                <a:solidFill>
                  <a:srgbClr val="C00000"/>
                </a:solidFill>
              </a:rPr>
              <a:t>مقارنة بين جميع الأمراض المسجلة سنويا بمحافظة أسيوط </a:t>
            </a:r>
            <a:br>
              <a:rPr lang="ar-EG" sz="2000" b="1" dirty="0" smtClean="0">
                <a:solidFill>
                  <a:srgbClr val="C00000"/>
                </a:solidFill>
              </a:rPr>
            </a:br>
            <a:r>
              <a:rPr lang="ar-EG" sz="2000" b="1" dirty="0" smtClean="0">
                <a:solidFill>
                  <a:srgbClr val="C00000"/>
                </a:solidFill>
              </a:rPr>
              <a:t>خلال الفترة من 2012حتي 2015م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702091"/>
              </p:ext>
            </p:extLst>
          </p:nvPr>
        </p:nvGraphicFramePr>
        <p:xfrm>
          <a:off x="228600" y="10668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ar-EG" sz="2000" dirty="0" smtClean="0"/>
              <a:t>مقارنة بين مصادر الإبلاغ الأكثر تسجيلا بمحافظة أسيوط </a:t>
            </a:r>
            <a:br>
              <a:rPr lang="ar-EG" sz="2000" dirty="0" smtClean="0"/>
            </a:br>
            <a:r>
              <a:rPr lang="ar-EG" sz="2000" dirty="0" smtClean="0"/>
              <a:t>خلال الفترة من 2012حتي 2015م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39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676400"/>
          </a:xfrm>
        </p:spPr>
        <p:txBody>
          <a:bodyPr>
            <a:noAutofit/>
          </a:bodyPr>
          <a:lstStyle/>
          <a:p>
            <a:r>
              <a:rPr lang="ar-EG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حالات التهاب الكبدي المسجلة بمحافظة أسيوط</a:t>
            </a:r>
            <a:br>
              <a:rPr lang="ar-EG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ar-EG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خلال الفترة من 2012 حتي 2015م 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773262"/>
              </p:ext>
            </p:extLst>
          </p:nvPr>
        </p:nvGraphicFramePr>
        <p:xfrm>
          <a:off x="457200" y="2209800"/>
          <a:ext cx="8458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965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z="2400" b="1" dirty="0"/>
              <a:t>حالات التهاب الكبدي طبقا للتشخيص بمحافظة  أسيوط خلال عام </a:t>
            </a:r>
            <a:r>
              <a:rPr lang="ar-EG" sz="2400" b="1" dirty="0" smtClean="0"/>
              <a:t>2015م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6ED0-7108-497B-B760-5D69F89F3D98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566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313" y="1371600"/>
            <a:ext cx="4040188" cy="639762"/>
          </a:xfrm>
        </p:spPr>
        <p:txBody>
          <a:bodyPr/>
          <a:lstStyle/>
          <a:p>
            <a:r>
              <a:rPr lang="ar-EG" dirty="0" smtClean="0"/>
              <a:t>عام 2015م بدون جامعة اسيوط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425" y="1371600"/>
            <a:ext cx="4041775" cy="639762"/>
          </a:xfrm>
        </p:spPr>
        <p:txBody>
          <a:bodyPr/>
          <a:lstStyle/>
          <a:p>
            <a:r>
              <a:rPr lang="ar-EG" dirty="0" smtClean="0"/>
              <a:t>عام 2015م + جامعة اسيوط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413314"/>
              </p:ext>
            </p:extLst>
          </p:nvPr>
        </p:nvGraphicFramePr>
        <p:xfrm>
          <a:off x="152400" y="2174874"/>
          <a:ext cx="4344988" cy="445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59293531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381000" y="152400"/>
            <a:ext cx="8458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 smtClean="0"/>
              <a:t>حالات التهاب الكبدي طبقا للتشخيص بمحافظة  أسيوط </a:t>
            </a:r>
          </a:p>
          <a:p>
            <a:pPr rtl="1"/>
            <a:r>
              <a:rPr lang="ar-EG" sz="3200" b="1" dirty="0" smtClean="0"/>
              <a:t>خلال عام 2015م بالنسبة المئوية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304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ar-EG" sz="2000" b="1" dirty="0"/>
              <a:t>حالات التهاب الكبدي طبقا </a:t>
            </a:r>
            <a:r>
              <a:rPr lang="ar-EG" sz="2000" b="1" dirty="0" smtClean="0"/>
              <a:t>للفئات العمرية بمحافظة  </a:t>
            </a:r>
            <a:r>
              <a:rPr lang="ar-EG" sz="2000" b="1" dirty="0"/>
              <a:t>أسيوط </a:t>
            </a:r>
            <a:br>
              <a:rPr lang="ar-EG" sz="2000" b="1" dirty="0"/>
            </a:br>
            <a:r>
              <a:rPr lang="ar-EG" sz="2000" b="1" dirty="0"/>
              <a:t>خلال عام 2015م بالنسبة </a:t>
            </a:r>
            <a:r>
              <a:rPr lang="ar-EG" sz="2000" b="1" dirty="0" smtClean="0"/>
              <a:t>المئوية</a:t>
            </a:r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ar-EG" dirty="0" smtClean="0"/>
              <a:t>بدون جامعة اسيوط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ar-EG" dirty="0" smtClean="0"/>
              <a:t>مع إضافة جامعة أسيوط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12082597"/>
              </p:ext>
            </p:extLst>
          </p:nvPr>
        </p:nvGraphicFramePr>
        <p:xfrm>
          <a:off x="228600" y="2174874"/>
          <a:ext cx="4268788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39592142"/>
              </p:ext>
            </p:extLst>
          </p:nvPr>
        </p:nvGraphicFramePr>
        <p:xfrm>
          <a:off x="4645025" y="2174874"/>
          <a:ext cx="4346575" cy="445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798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Prevalence of Hepatitis C by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Age in Egypt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2009</a:t>
            </a:r>
          </a:p>
        </p:txBody>
      </p:sp>
      <p:graphicFrame>
        <p:nvGraphicFramePr>
          <p:cNvPr id="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27000" y="1498600"/>
          <a:ext cx="8813800" cy="503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59967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C:\Users\May\Desktop\Untitled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1268413"/>
            <a:ext cx="5184775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5625" y="1341438"/>
            <a:ext cx="2720975" cy="3929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1444" name="Rectangle 2"/>
          <p:cNvSpPr txBox="1">
            <a:spLocks noChangeArrowheads="1"/>
          </p:cNvSpPr>
          <p:nvPr/>
        </p:nvSpPr>
        <p:spPr bwMode="auto">
          <a:xfrm>
            <a:off x="0" y="260350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3200" dirty="0" err="1">
                <a:latin typeface="Calibri" pitchFamily="34" charset="0"/>
              </a:rPr>
              <a:t>Opening</a:t>
            </a:r>
            <a:r>
              <a:rPr lang="fr-FR" sz="3200" dirty="0">
                <a:latin typeface="Calibri" pitchFamily="34" charset="0"/>
              </a:rPr>
              <a:t> of </a:t>
            </a:r>
            <a:r>
              <a:rPr lang="fr-FR" sz="3200" dirty="0" smtClean="0">
                <a:latin typeface="Calibri" pitchFamily="34" charset="0"/>
              </a:rPr>
              <a:t>28national </a:t>
            </a:r>
            <a:r>
              <a:rPr lang="fr-FR" sz="3200" dirty="0" err="1">
                <a:latin typeface="Calibri" pitchFamily="34" charset="0"/>
              </a:rPr>
              <a:t>treatment</a:t>
            </a:r>
            <a:r>
              <a:rPr lang="fr-FR" sz="3200" dirty="0">
                <a:latin typeface="Calibri" pitchFamily="34" charset="0"/>
              </a:rPr>
              <a:t> centres, 2007-2013</a:t>
            </a:r>
          </a:p>
        </p:txBody>
      </p:sp>
      <p:sp>
        <p:nvSpPr>
          <p:cNvPr id="61445" name="ZoneTexte 3"/>
          <p:cNvSpPr txBox="1">
            <a:spLocks noChangeArrowheads="1"/>
          </p:cNvSpPr>
          <p:nvPr/>
        </p:nvSpPr>
        <p:spPr bwMode="auto">
          <a:xfrm>
            <a:off x="827088" y="5732463"/>
            <a:ext cx="7848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>
                <a:latin typeface="Calibri" pitchFamily="34" charset="0"/>
              </a:rPr>
              <a:t>Total number of patients treated with PEG-IFN (2007-2013): 350</a:t>
            </a:r>
            <a:r>
              <a:rPr lang="fr-FR" b="1">
                <a:latin typeface="Calibri" pitchFamily="34" charset="0"/>
              </a:rPr>
              <a:t>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>
                <a:latin typeface="Calibri" pitchFamily="34" charset="0"/>
              </a:rPr>
              <a:t>Annual number of new patients treated: </a:t>
            </a:r>
            <a:r>
              <a:rPr lang="fr-FR" b="1">
                <a:latin typeface="Calibri" pitchFamily="34" charset="0"/>
              </a:rPr>
              <a:t>45,000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>
                <a:latin typeface="Calibri" pitchFamily="34" charset="0"/>
              </a:rPr>
              <a:t>Annual budget from the Ministry of Health: </a:t>
            </a:r>
            <a:r>
              <a:rPr lang="fr-FR" b="1">
                <a:latin typeface="Calibri" pitchFamily="34" charset="0"/>
              </a:rPr>
              <a:t>90 million $  </a:t>
            </a:r>
          </a:p>
        </p:txBody>
      </p:sp>
    </p:spTree>
    <p:extLst>
      <p:ext uri="{BB962C8B-B14F-4D97-AF65-F5344CB8AC3E}">
        <p14:creationId xmlns:p14="http://schemas.microsoft.com/office/powerpoint/2010/main" val="150280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 descr="50%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EG" smtClean="0"/>
          </a:p>
        </p:txBody>
      </p:sp>
      <p:sp>
        <p:nvSpPr>
          <p:cNvPr id="36867" name="Content Placeholder 2" descr="50%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ar-EG" smtClean="0"/>
          </a:p>
        </p:txBody>
      </p:sp>
      <p:pic>
        <p:nvPicPr>
          <p:cNvPr id="7172" name="Picture 2" descr="I:\t47580_files\اجمل صور طبيعية_files\beautiful-nature-photos-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036050" cy="672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50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6ED0-7108-497B-B760-5D69F89F3D98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20</a:t>
            </a:fld>
            <a:endParaRPr lang="en-US"/>
          </a:p>
        </p:txBody>
      </p:sp>
      <p:pic>
        <p:nvPicPr>
          <p:cNvPr id="4098" name="Picture 2" descr="C:\Users\nasramany\Desktop\Polio-Map-Arabic-V3_0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305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1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1066800"/>
          <a:ext cx="9144000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Bitmap Image" r:id="rId3" imgW="6838095" imgH="4105848" progId="PBrush">
                  <p:embed/>
                </p:oleObj>
              </mc:Choice>
              <mc:Fallback>
                <p:oleObj name="Bitmap Image" r:id="rId3" imgW="6838095" imgH="41058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9144000" cy="5791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2263" y="5029200"/>
          <a:ext cx="110966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Bitmap Image" r:id="rId5" imgW="1095528" imgH="1428949" progId="PBrush">
                  <p:embed/>
                </p:oleObj>
              </mc:Choice>
              <mc:Fallback>
                <p:oleObj name="Bitmap Image" r:id="rId5" imgW="1095528" imgH="142894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5029200"/>
                        <a:ext cx="1109662" cy="1447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0" y="238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800" b="1" dirty="0">
                <a:ln w="6350"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j-ea"/>
                <a:cs typeface="+mj-cs"/>
              </a:rPr>
              <a:t>Global Prevalence of Hepatitis C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 l="20000" t="29703" r="68001" b="43333"/>
          <a:stretch>
            <a:fillRect/>
          </a:stretch>
        </p:blipFill>
        <p:spPr bwMode="auto">
          <a:xfrm>
            <a:off x="3251200" y="5334000"/>
            <a:ext cx="68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42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ماذا نريد الان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EG" dirty="0" smtClean="0">
                <a:solidFill>
                  <a:srgbClr val="C00000"/>
                </a:solidFill>
              </a:rPr>
              <a:t>تسجيل تقريبي لمعظم الحالات </a:t>
            </a:r>
          </a:p>
          <a:p>
            <a:pPr lvl="2" algn="r" rtl="1"/>
            <a:r>
              <a:rPr lang="ar-EG" dirty="0" smtClean="0"/>
              <a:t>استكمال المستشفى الجامعي</a:t>
            </a:r>
          </a:p>
          <a:p>
            <a:pPr lvl="2" algn="r" rtl="1"/>
            <a:r>
              <a:rPr lang="ar-EG" dirty="0" smtClean="0"/>
              <a:t>دخول مستشفى جامعه الازهر</a:t>
            </a:r>
          </a:p>
          <a:p>
            <a:pPr lvl="2" algn="r" rtl="1"/>
            <a:r>
              <a:rPr lang="ar-EG" dirty="0" smtClean="0"/>
              <a:t>بنك الدم السويسرى</a:t>
            </a:r>
          </a:p>
          <a:p>
            <a:pPr lvl="2" algn="r" rtl="1"/>
            <a:r>
              <a:rPr lang="ar-EG" dirty="0" smtClean="0"/>
              <a:t>المستشفيات الخاصه </a:t>
            </a:r>
          </a:p>
          <a:p>
            <a:pPr algn="r" rtl="1"/>
            <a:r>
              <a:rPr lang="ar-EG" dirty="0">
                <a:solidFill>
                  <a:srgbClr val="C00000"/>
                </a:solidFill>
              </a:rPr>
              <a:t>نوعيه عاليه من التسجيل</a:t>
            </a:r>
          </a:p>
          <a:p>
            <a:pPr lvl="2" algn="r" rtl="1"/>
            <a:r>
              <a:rPr lang="ar-EG" dirty="0" smtClean="0"/>
              <a:t>تدريب مستمر للافراد </a:t>
            </a:r>
          </a:p>
          <a:p>
            <a:pPr lvl="2" algn="r" rtl="1"/>
            <a:r>
              <a:rPr lang="ar-EG" dirty="0" smtClean="0"/>
              <a:t>توعيه الفريق الطبى باهميه تسجيل المعلومات</a:t>
            </a:r>
          </a:p>
          <a:p>
            <a:pPr lvl="2" algn="r" rtl="1"/>
            <a:r>
              <a:rPr lang="ar-EG" dirty="0" smtClean="0"/>
              <a:t>تطوير أجهزه التسجيل</a:t>
            </a:r>
          </a:p>
          <a:p>
            <a:pPr algn="r" rtl="1"/>
            <a:r>
              <a:rPr lang="ar-EG" dirty="0">
                <a:solidFill>
                  <a:srgbClr val="C00000"/>
                </a:solidFill>
              </a:rPr>
              <a:t>تقويه الجناح الوقائى</a:t>
            </a:r>
          </a:p>
          <a:p>
            <a:pPr lvl="2" algn="r" rtl="1"/>
            <a:r>
              <a:rPr lang="ar-EG" dirty="0" smtClean="0"/>
              <a:t>التثقيف الصحى</a:t>
            </a:r>
          </a:p>
          <a:p>
            <a:pPr lvl="2" algn="r" rtl="1"/>
            <a:r>
              <a:rPr lang="ar-EG" dirty="0" smtClean="0"/>
              <a:t>التحكم فى العدوى </a:t>
            </a:r>
          </a:p>
          <a:p>
            <a:pPr lvl="1" algn="r" rtl="1"/>
            <a:r>
              <a:rPr lang="ar-EG" sz="2800" dirty="0">
                <a:solidFill>
                  <a:srgbClr val="FF0000"/>
                </a:solidFill>
              </a:rPr>
              <a:t>عدم التكرار</a:t>
            </a:r>
          </a:p>
          <a:p>
            <a:pPr lvl="3" algn="r" rtl="1"/>
            <a:r>
              <a:rPr lang="ar-EG" sz="2800" dirty="0" smtClean="0">
                <a:solidFill>
                  <a:srgbClr val="0070C0"/>
                </a:solidFill>
              </a:rPr>
              <a:t>استخدام الرقم القومى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C515-48AA-4EDE-B72D-24361D77497C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>
            <a:spLocks noGrp="1" noChangeArrowheads="1"/>
          </p:cNvSpPr>
          <p:nvPr>
            <p:ph idx="1"/>
          </p:nvPr>
        </p:nvSpPr>
        <p:spPr>
          <a:xfrm>
            <a:off x="457200" y="357188"/>
            <a:ext cx="8229600" cy="250031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457200" indent="-457200" algn="ctr" eaLnBrk="1" hangingPunct="1">
              <a:buFont typeface="Wingdings" pitchFamily="2" charset="2"/>
              <a:buNone/>
              <a:defRPr/>
            </a:pPr>
            <a:r>
              <a:rPr lang="en-US" sz="6600" b="1" smtClean="0">
                <a:solidFill>
                  <a:srgbClr val="C00000"/>
                </a:solidFill>
              </a:rPr>
              <a:t>Thanks</a:t>
            </a:r>
          </a:p>
          <a:p>
            <a:pPr marL="457200" indent="-457200" algn="ctr" eaLnBrk="1" hangingPunct="1">
              <a:buFont typeface="Wingdings" pitchFamily="2" charset="2"/>
              <a:buNone/>
              <a:defRPr/>
            </a:pPr>
            <a:r>
              <a:rPr lang="en-US" sz="4800" b="1" i="1" smtClean="0">
                <a:solidFill>
                  <a:srgbClr val="C00000"/>
                </a:solidFill>
              </a:rPr>
              <a:t>For Your Attention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 algn="ctr">
              <a:defRPr/>
            </a:pPr>
            <a:fld id="{F69FFD7D-A3AF-499B-BCA8-89AF2372EC87}" type="slidenum">
              <a:rPr lang="ar-SA" smtClean="0"/>
              <a:pPr algn="ctr">
                <a:defRPr/>
              </a:pPr>
              <a:t>23</a:t>
            </a:fld>
            <a:endParaRPr lang="en-US" smtClean="0"/>
          </a:p>
        </p:txBody>
      </p:sp>
      <p:pic>
        <p:nvPicPr>
          <p:cNvPr id="22532" name="Picture 3" descr="0-f8_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895600"/>
            <a:ext cx="4286250" cy="302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BD1A-4B73-48EF-B29E-6F1269CF8AE5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360635" cy="365125"/>
          </a:xfrm>
        </p:spPr>
        <p:txBody>
          <a:bodyPr/>
          <a:lstStyle/>
          <a:p>
            <a:r>
              <a:rPr lang="en-US" dirty="0" err="1" smtClean="0"/>
              <a:t>Assiut</a:t>
            </a:r>
            <a:r>
              <a:rPr lang="en-US" dirty="0" smtClean="0"/>
              <a:t> unit for treatment of viral hepatitis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50%"/>
          <p:cNvSpPr>
            <a:spLocks noGrp="1" noChangeArrowheads="1"/>
          </p:cNvSpPr>
          <p:nvPr>
            <p:ph type="title"/>
          </p:nvPr>
        </p:nvSpPr>
        <p:spPr>
          <a:xfrm>
            <a:off x="692150" y="615950"/>
            <a:ext cx="7759700" cy="1130300"/>
          </a:xfrm>
          <a:ln cap="flat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en-GB" altLang="ja-JP" sz="4000" smtClean="0">
                <a:solidFill>
                  <a:srgbClr val="0000FF"/>
                </a:solidFill>
                <a:latin typeface="Arial" pitchFamily="34" charset="0"/>
              </a:rPr>
              <a:t>Surveillance</a:t>
            </a:r>
            <a:r>
              <a:rPr lang="en-GB" altLang="ja-JP" sz="3200" smtClean="0">
                <a:solidFill>
                  <a:schemeClr val="tx1"/>
                </a:solidFill>
                <a:latin typeface="Arial" pitchFamily="34" charset="0"/>
              </a:rPr>
              <a:t> </a:t>
            </a:r>
            <a:endParaRPr lang="en-GB" altLang="ja-JP" sz="2400" smtClean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5123" name="Rectangle 3" descr="50%"/>
          <p:cNvSpPr>
            <a:spLocks noChangeArrowheads="1"/>
          </p:cNvSpPr>
          <p:nvPr/>
        </p:nvSpPr>
        <p:spPr bwMode="auto">
          <a:xfrm>
            <a:off x="173038" y="2051050"/>
            <a:ext cx="8134350" cy="39671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latin typeface="Arial" pitchFamily="34" charset="0"/>
              </a:rPr>
              <a:t>Surveillance is the </a:t>
            </a:r>
            <a:r>
              <a:rPr lang="en-GB" altLang="ja-JP" sz="3600" i="1" u="sng" dirty="0" err="1">
                <a:solidFill>
                  <a:srgbClr val="FF0000"/>
                </a:solidFill>
                <a:latin typeface="Arial" pitchFamily="34" charset="0"/>
              </a:rPr>
              <a:t>ongoing</a:t>
            </a:r>
            <a:r>
              <a:rPr lang="en-GB" altLang="ja-JP" sz="3600" i="1" u="sng" dirty="0">
                <a:solidFill>
                  <a:srgbClr val="FF0000"/>
                </a:solidFill>
                <a:latin typeface="Arial" pitchFamily="34" charset="0"/>
              </a:rPr>
              <a:t> systematic</a:t>
            </a:r>
            <a:r>
              <a:rPr lang="en-GB" altLang="ja-JP" sz="3600" dirty="0">
                <a:solidFill>
                  <a:srgbClr val="FF0000"/>
                </a:solidFill>
                <a:latin typeface="Arial" pitchFamily="34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solidFill>
                  <a:srgbClr val="00B050"/>
                </a:solidFill>
                <a:latin typeface="Arial" pitchFamily="34" charset="0"/>
              </a:rPr>
              <a:t>collection</a:t>
            </a:r>
            <a:r>
              <a:rPr lang="en-GB" altLang="ja-JP" sz="3600" dirty="0">
                <a:latin typeface="Arial" pitchFamily="34" charset="0"/>
              </a:rPr>
              <a:t>, collation, analysis and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solidFill>
                  <a:srgbClr val="FFC000"/>
                </a:solidFill>
                <a:latin typeface="Arial" pitchFamily="34" charset="0"/>
              </a:rPr>
              <a:t>interpretation</a:t>
            </a:r>
            <a:r>
              <a:rPr lang="en-GB" altLang="ja-JP" sz="3600" dirty="0">
                <a:latin typeface="Arial" pitchFamily="34" charset="0"/>
              </a:rPr>
              <a:t> of data; and the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dissemination</a:t>
            </a:r>
            <a:r>
              <a:rPr lang="en-GB" altLang="ja-JP" sz="3600" dirty="0">
                <a:latin typeface="Arial" pitchFamily="34" charset="0"/>
              </a:rPr>
              <a:t> of information to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latin typeface="Arial" pitchFamily="34" charset="0"/>
              </a:rPr>
              <a:t>those who need to know in order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altLang="ja-JP" sz="3600" dirty="0">
                <a:latin typeface="Arial" pitchFamily="34" charset="0"/>
              </a:rPr>
              <a:t>that </a:t>
            </a:r>
            <a:r>
              <a:rPr lang="en-GB" altLang="ja-JP" sz="3600" dirty="0">
                <a:solidFill>
                  <a:schemeClr val="hlink"/>
                </a:solidFill>
                <a:latin typeface="Arial" pitchFamily="34" charset="0"/>
              </a:rPr>
              <a:t>action </a:t>
            </a:r>
            <a:r>
              <a:rPr lang="en-GB" altLang="ja-JP" sz="3600" dirty="0">
                <a:latin typeface="Arial" pitchFamily="34" charset="0"/>
              </a:rPr>
              <a:t>may be taken</a:t>
            </a:r>
          </a:p>
        </p:txBody>
      </p:sp>
    </p:spTree>
    <p:extLst>
      <p:ext uri="{BB962C8B-B14F-4D97-AF65-F5344CB8AC3E}">
        <p14:creationId xmlns:p14="http://schemas.microsoft.com/office/powerpoint/2010/main" val="23345742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B2BDC-2200-40C7-81F1-EE76BF83347F}" type="slidenum">
              <a:rPr lang="fr-FR">
                <a:latin typeface="Arial" pitchFamily="34" charset="0"/>
              </a:rPr>
              <a:pPr>
                <a:defRPr/>
              </a:pPr>
              <a:t>4</a:t>
            </a:fld>
            <a:endParaRPr lang="fr-FR">
              <a:latin typeface="Arial" pitchFamily="34" charset="0"/>
            </a:endParaRPr>
          </a:p>
        </p:txBody>
      </p:sp>
      <p:sp>
        <p:nvSpPr>
          <p:cNvPr id="16387" name="Text Box 2"/>
          <p:cNvSpPr txBox="1">
            <a:spLocks noChangeAspect="1" noChangeArrowheads="1"/>
          </p:cNvSpPr>
          <p:nvPr/>
        </p:nvSpPr>
        <p:spPr bwMode="auto">
          <a:xfrm>
            <a:off x="1403350" y="260350"/>
            <a:ext cx="72009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00"/>
                </a:solidFill>
                <a:latin typeface="Arial" pitchFamily="34" charset="0"/>
              </a:rPr>
              <a:t>But keep in mind the goal!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flipV="1">
            <a:off x="1403350" y="979488"/>
            <a:ext cx="7165975" cy="730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5332652 h 1000"/>
              <a:gd name="T6" fmla="*/ 0 w 1000"/>
              <a:gd name="T7" fmla="*/ 533265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3366"/>
          </a:solidFill>
          <a:ln w="9525">
            <a:solidFill>
              <a:srgbClr val="003366"/>
            </a:solidFill>
            <a:round/>
            <a:headEnd/>
            <a:tailEnd/>
          </a:ln>
        </p:spPr>
        <p:txBody>
          <a:bodyPr rot="10800000"/>
          <a:lstStyle/>
          <a:p>
            <a:endParaRPr lang="en-US">
              <a:solidFill>
                <a:srgbClr val="000000"/>
              </a:solidFill>
              <a:latin typeface="Frutiger 57Cn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957263" y="1844675"/>
            <a:ext cx="7070725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n-US" sz="4000" b="1">
                <a:solidFill>
                  <a:srgbClr val="002060"/>
                </a:solidFill>
                <a:latin typeface="Arial" pitchFamily="34" charset="0"/>
              </a:rPr>
              <a:t>Surveillance is</a:t>
            </a:r>
          </a:p>
          <a:p>
            <a:pPr algn="ctr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n-US" sz="4000" b="1">
                <a:solidFill>
                  <a:srgbClr val="002060"/>
                </a:solidFill>
                <a:latin typeface="Arial" pitchFamily="34" charset="0"/>
              </a:rPr>
              <a:t>Information for action!</a:t>
            </a:r>
            <a:endParaRPr lang="en-US" sz="4000">
              <a:solidFill>
                <a:srgbClr val="002060"/>
              </a:solidFill>
              <a:latin typeface="Arial" pitchFamily="34" charset="0"/>
            </a:endParaRPr>
          </a:p>
          <a:p>
            <a:pPr algn="ctr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</a:pPr>
            <a:endParaRPr lang="en-US" sz="3200">
              <a:solidFill>
                <a:schemeClr val="bg2"/>
              </a:solidFill>
              <a:latin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US" sz="3200" b="1">
                <a:solidFill>
                  <a:srgbClr val="000000"/>
                </a:solidFill>
                <a:latin typeface="Arial" pitchFamily="34" charset="0"/>
              </a:rPr>
              <a:t>By implementation of prevention and control measures</a:t>
            </a:r>
          </a:p>
          <a:p>
            <a:pPr algn="ctr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</a:pPr>
            <a:endParaRPr lang="en-US" sz="3200" b="1">
              <a:solidFill>
                <a:srgbClr val="000000"/>
              </a:solidFill>
              <a:latin typeface="Arial" pitchFamily="34" charset="0"/>
            </a:endParaRPr>
          </a:p>
          <a:p>
            <a:pPr algn="ctr">
              <a:lnSpc>
                <a:spcPct val="80000"/>
              </a:lnSpc>
              <a:buClr>
                <a:schemeClr val="bg2"/>
              </a:buClr>
              <a:buFont typeface="Wingdings" pitchFamily="2" charset="2"/>
              <a:buNone/>
            </a:pPr>
            <a:r>
              <a:rPr lang="en-US" sz="3200" b="1">
                <a:solidFill>
                  <a:srgbClr val="000000"/>
                </a:solidFill>
                <a:latin typeface="Arial" pitchFamily="34" charset="0"/>
              </a:rPr>
              <a:t>In order to reduce morbidity</a:t>
            </a:r>
            <a:br>
              <a:rPr lang="en-US" sz="3200" b="1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3200" b="1">
                <a:solidFill>
                  <a:srgbClr val="000000"/>
                </a:solidFill>
                <a:latin typeface="Arial" pitchFamily="34" charset="0"/>
              </a:rPr>
              <a:t>and mortality</a:t>
            </a:r>
          </a:p>
        </p:txBody>
      </p:sp>
    </p:spTree>
    <p:extLst>
      <p:ext uri="{BB962C8B-B14F-4D97-AF65-F5344CB8AC3E}">
        <p14:creationId xmlns:p14="http://schemas.microsoft.com/office/powerpoint/2010/main" val="13863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r" rtl="1"/>
            <a:endParaRPr lang="ar-EG" dirty="0" smtClean="0"/>
          </a:p>
          <a:p>
            <a:pPr algn="r" rtl="1"/>
            <a:endParaRPr lang="ar-EG" dirty="0"/>
          </a:p>
          <a:p>
            <a:pPr algn="r" rtl="1"/>
            <a:r>
              <a:rPr lang="ar-EG" sz="3200" dirty="0" smtClean="0">
                <a:solidFill>
                  <a:schemeClr val="accent5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الترصد يعتمد على الارقام والتدريب</a:t>
            </a:r>
          </a:p>
          <a:p>
            <a:pPr algn="r" rtl="1"/>
            <a:endParaRPr lang="ar-EG" dirty="0"/>
          </a:p>
          <a:p>
            <a:pPr algn="r" rtl="1"/>
            <a:endParaRPr lang="ar-EG" dirty="0" smtClean="0"/>
          </a:p>
          <a:p>
            <a:pPr algn="r" rtl="1">
              <a:buFont typeface="Wingdings" pitchFamily="2" charset="2"/>
              <a:buChar char="q"/>
            </a:pPr>
            <a:r>
              <a:rPr lang="ar-EG" sz="3600" dirty="0" smtClean="0"/>
              <a:t>حالات التيفود –الغنايم</a:t>
            </a:r>
          </a:p>
          <a:p>
            <a:pPr algn="r" rtl="1">
              <a:buFont typeface="Wingdings" pitchFamily="2" charset="2"/>
              <a:buChar char="q"/>
            </a:pPr>
            <a:r>
              <a:rPr lang="ar-EG" sz="3600" dirty="0" smtClean="0"/>
              <a:t>الالتهاب السحائى المعابده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ACBE6F-9D76-45E9-A3B8-408F0FF777D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4" name="Picture 2" descr="Picture111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962401"/>
            <a:ext cx="7391400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3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383510-A9B0-4536-A71C-28F6B98023F3}" type="slidenum">
              <a:rPr lang="fr-FR">
                <a:latin typeface="Arial" pitchFamily="34" charset="0"/>
              </a:rPr>
              <a:pPr>
                <a:defRPr/>
              </a:pPr>
              <a:t>6</a:t>
            </a:fld>
            <a:endParaRPr lang="fr-FR">
              <a:latin typeface="Arial" pitchFamily="34" charset="0"/>
            </a:endParaRPr>
          </a:p>
        </p:txBody>
      </p:sp>
      <p:sp>
        <p:nvSpPr>
          <p:cNvPr id="17411" name="Text Box 2"/>
          <p:cNvSpPr txBox="1">
            <a:spLocks noChangeAspect="1" noChangeArrowheads="1"/>
          </p:cNvSpPr>
          <p:nvPr/>
        </p:nvSpPr>
        <p:spPr bwMode="auto">
          <a:xfrm>
            <a:off x="1331913" y="261938"/>
            <a:ext cx="7343775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00"/>
                </a:solidFill>
                <a:latin typeface="Arial" pitchFamily="34" charset="0"/>
              </a:rPr>
              <a:t>Good reminder: surveillance loop</a:t>
            </a:r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 flipV="1">
            <a:off x="1403350" y="979488"/>
            <a:ext cx="7165975" cy="73025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5332652 h 1000"/>
              <a:gd name="T6" fmla="*/ 0 w 1000"/>
              <a:gd name="T7" fmla="*/ 533265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3366"/>
          </a:solidFill>
          <a:ln w="9525">
            <a:solidFill>
              <a:srgbClr val="003366"/>
            </a:solidFill>
            <a:round/>
            <a:headEnd/>
            <a:tailEnd/>
          </a:ln>
        </p:spPr>
        <p:txBody>
          <a:bodyPr rot="10800000"/>
          <a:lstStyle/>
          <a:p>
            <a:endParaRPr lang="en-US">
              <a:solidFill>
                <a:srgbClr val="000000"/>
              </a:solidFill>
              <a:latin typeface="Frutiger 57Cn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-648680">
            <a:off x="2713038" y="2255838"/>
            <a:ext cx="3162300" cy="3027362"/>
            <a:chOff x="1533" y="1412"/>
            <a:chExt cx="2720" cy="2284"/>
          </a:xfrm>
        </p:grpSpPr>
        <p:sp>
          <p:nvSpPr>
            <p:cNvPr id="17420" name="Freeform 5"/>
            <p:cNvSpPr>
              <a:spLocks/>
            </p:cNvSpPr>
            <p:nvPr/>
          </p:nvSpPr>
          <p:spPr bwMode="auto">
            <a:xfrm>
              <a:off x="1533" y="2328"/>
              <a:ext cx="1035" cy="1263"/>
            </a:xfrm>
            <a:custGeom>
              <a:avLst/>
              <a:gdLst>
                <a:gd name="T0" fmla="*/ 958 w 1035"/>
                <a:gd name="T1" fmla="*/ 1263 h 1263"/>
                <a:gd name="T2" fmla="*/ 1014 w 1035"/>
                <a:gd name="T3" fmla="*/ 1088 h 1263"/>
                <a:gd name="T4" fmla="*/ 980 w 1035"/>
                <a:gd name="T5" fmla="*/ 1078 h 1263"/>
                <a:gd name="T6" fmla="*/ 939 w 1035"/>
                <a:gd name="T7" fmla="*/ 1065 h 1263"/>
                <a:gd name="T8" fmla="*/ 904 w 1035"/>
                <a:gd name="T9" fmla="*/ 1051 h 1263"/>
                <a:gd name="T10" fmla="*/ 867 w 1035"/>
                <a:gd name="T11" fmla="*/ 1037 h 1263"/>
                <a:gd name="T12" fmla="*/ 830 w 1035"/>
                <a:gd name="T13" fmla="*/ 1021 h 1263"/>
                <a:gd name="T14" fmla="*/ 795 w 1035"/>
                <a:gd name="T15" fmla="*/ 1002 h 1263"/>
                <a:gd name="T16" fmla="*/ 768 w 1035"/>
                <a:gd name="T17" fmla="*/ 987 h 1263"/>
                <a:gd name="T18" fmla="*/ 736 w 1035"/>
                <a:gd name="T19" fmla="*/ 968 h 1263"/>
                <a:gd name="T20" fmla="*/ 704 w 1035"/>
                <a:gd name="T21" fmla="*/ 948 h 1263"/>
                <a:gd name="T22" fmla="*/ 679 w 1035"/>
                <a:gd name="T23" fmla="*/ 933 h 1263"/>
                <a:gd name="T24" fmla="*/ 645 w 1035"/>
                <a:gd name="T25" fmla="*/ 908 h 1263"/>
                <a:gd name="T26" fmla="*/ 604 w 1035"/>
                <a:gd name="T27" fmla="*/ 877 h 1263"/>
                <a:gd name="T28" fmla="*/ 564 w 1035"/>
                <a:gd name="T29" fmla="*/ 844 h 1263"/>
                <a:gd name="T30" fmla="*/ 529 w 1035"/>
                <a:gd name="T31" fmla="*/ 809 h 1263"/>
                <a:gd name="T32" fmla="*/ 497 w 1035"/>
                <a:gd name="T33" fmla="*/ 774 h 1263"/>
                <a:gd name="T34" fmla="*/ 461 w 1035"/>
                <a:gd name="T35" fmla="*/ 732 h 1263"/>
                <a:gd name="T36" fmla="*/ 429 w 1035"/>
                <a:gd name="T37" fmla="*/ 689 h 1263"/>
                <a:gd name="T38" fmla="*/ 399 w 1035"/>
                <a:gd name="T39" fmla="*/ 642 h 1263"/>
                <a:gd name="T40" fmla="*/ 375 w 1035"/>
                <a:gd name="T41" fmla="*/ 599 h 1263"/>
                <a:gd name="T42" fmla="*/ 353 w 1035"/>
                <a:gd name="T43" fmla="*/ 557 h 1263"/>
                <a:gd name="T44" fmla="*/ 335 w 1035"/>
                <a:gd name="T45" fmla="*/ 513 h 1263"/>
                <a:gd name="T46" fmla="*/ 318 w 1035"/>
                <a:gd name="T47" fmla="*/ 468 h 1263"/>
                <a:gd name="T48" fmla="*/ 303 w 1035"/>
                <a:gd name="T49" fmla="*/ 418 h 1263"/>
                <a:gd name="T50" fmla="*/ 291 w 1035"/>
                <a:gd name="T51" fmla="*/ 366 h 1263"/>
                <a:gd name="T52" fmla="*/ 284 w 1035"/>
                <a:gd name="T53" fmla="*/ 315 h 1263"/>
                <a:gd name="T54" fmla="*/ 280 w 1035"/>
                <a:gd name="T55" fmla="*/ 260 h 1263"/>
                <a:gd name="T56" fmla="*/ 280 w 1035"/>
                <a:gd name="T57" fmla="*/ 206 h 1263"/>
                <a:gd name="T58" fmla="*/ 183 w 1035"/>
                <a:gd name="T59" fmla="*/ 0 h 1263"/>
                <a:gd name="T60" fmla="*/ 69 w 1035"/>
                <a:gd name="T61" fmla="*/ 206 h 1263"/>
                <a:gd name="T62" fmla="*/ 70 w 1035"/>
                <a:gd name="T63" fmla="*/ 269 h 1263"/>
                <a:gd name="T64" fmla="*/ 75 w 1035"/>
                <a:gd name="T65" fmla="*/ 327 h 1263"/>
                <a:gd name="T66" fmla="*/ 82 w 1035"/>
                <a:gd name="T67" fmla="*/ 378 h 1263"/>
                <a:gd name="T68" fmla="*/ 92 w 1035"/>
                <a:gd name="T69" fmla="*/ 430 h 1263"/>
                <a:gd name="T70" fmla="*/ 104 w 1035"/>
                <a:gd name="T71" fmla="*/ 478 h 1263"/>
                <a:gd name="T72" fmla="*/ 120 w 1035"/>
                <a:gd name="T73" fmla="*/ 534 h 1263"/>
                <a:gd name="T74" fmla="*/ 138 w 1035"/>
                <a:gd name="T75" fmla="*/ 581 h 1263"/>
                <a:gd name="T76" fmla="*/ 161 w 1035"/>
                <a:gd name="T77" fmla="*/ 633 h 1263"/>
                <a:gd name="T78" fmla="*/ 185 w 1035"/>
                <a:gd name="T79" fmla="*/ 679 h 1263"/>
                <a:gd name="T80" fmla="*/ 214 w 1035"/>
                <a:gd name="T81" fmla="*/ 730 h 1263"/>
                <a:gd name="T82" fmla="*/ 242 w 1035"/>
                <a:gd name="T83" fmla="*/ 774 h 1263"/>
                <a:gd name="T84" fmla="*/ 272 w 1035"/>
                <a:gd name="T85" fmla="*/ 816 h 1263"/>
                <a:gd name="T86" fmla="*/ 305 w 1035"/>
                <a:gd name="T87" fmla="*/ 859 h 1263"/>
                <a:gd name="T88" fmla="*/ 343 w 1035"/>
                <a:gd name="T89" fmla="*/ 900 h 1263"/>
                <a:gd name="T90" fmla="*/ 380 w 1035"/>
                <a:gd name="T91" fmla="*/ 939 h 1263"/>
                <a:gd name="T92" fmla="*/ 415 w 1035"/>
                <a:gd name="T93" fmla="*/ 971 h 1263"/>
                <a:gd name="T94" fmla="*/ 460 w 1035"/>
                <a:gd name="T95" fmla="*/ 1009 h 1263"/>
                <a:gd name="T96" fmla="*/ 499 w 1035"/>
                <a:gd name="T97" fmla="*/ 1040 h 1263"/>
                <a:gd name="T98" fmla="*/ 544 w 1035"/>
                <a:gd name="T99" fmla="*/ 1072 h 1263"/>
                <a:gd name="T100" fmla="*/ 589 w 1035"/>
                <a:gd name="T101" fmla="*/ 1102 h 1263"/>
                <a:gd name="T102" fmla="*/ 634 w 1035"/>
                <a:gd name="T103" fmla="*/ 1130 h 1263"/>
                <a:gd name="T104" fmla="*/ 670 w 1035"/>
                <a:gd name="T105" fmla="*/ 1150 h 1263"/>
                <a:gd name="T106" fmla="*/ 695 w 1035"/>
                <a:gd name="T107" fmla="*/ 1165 h 1263"/>
                <a:gd name="T108" fmla="*/ 719 w 1035"/>
                <a:gd name="T109" fmla="*/ 1176 h 1263"/>
                <a:gd name="T110" fmla="*/ 750 w 1035"/>
                <a:gd name="T111" fmla="*/ 1188 h 1263"/>
                <a:gd name="T112" fmla="*/ 776 w 1035"/>
                <a:gd name="T113" fmla="*/ 1200 h 1263"/>
                <a:gd name="T114" fmla="*/ 805 w 1035"/>
                <a:gd name="T115" fmla="*/ 1213 h 1263"/>
                <a:gd name="T116" fmla="*/ 837 w 1035"/>
                <a:gd name="T117" fmla="*/ 1227 h 1263"/>
                <a:gd name="T118" fmla="*/ 864 w 1035"/>
                <a:gd name="T119" fmla="*/ 1236 h 1263"/>
                <a:gd name="T120" fmla="*/ 895 w 1035"/>
                <a:gd name="T121" fmla="*/ 1246 h 1263"/>
                <a:gd name="T122" fmla="*/ 922 w 1035"/>
                <a:gd name="T123" fmla="*/ 1254 h 126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35"/>
                <a:gd name="T187" fmla="*/ 0 h 1263"/>
                <a:gd name="T188" fmla="*/ 1035 w 1035"/>
                <a:gd name="T189" fmla="*/ 1263 h 126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35" h="1263">
                  <a:moveTo>
                    <a:pt x="936" y="1258"/>
                  </a:moveTo>
                  <a:lnTo>
                    <a:pt x="958" y="1263"/>
                  </a:lnTo>
                  <a:lnTo>
                    <a:pt x="1035" y="1095"/>
                  </a:lnTo>
                  <a:lnTo>
                    <a:pt x="1014" y="1088"/>
                  </a:lnTo>
                  <a:lnTo>
                    <a:pt x="997" y="1083"/>
                  </a:lnTo>
                  <a:lnTo>
                    <a:pt x="980" y="1078"/>
                  </a:lnTo>
                  <a:lnTo>
                    <a:pt x="958" y="1071"/>
                  </a:lnTo>
                  <a:lnTo>
                    <a:pt x="939" y="1065"/>
                  </a:lnTo>
                  <a:lnTo>
                    <a:pt x="920" y="1058"/>
                  </a:lnTo>
                  <a:lnTo>
                    <a:pt x="904" y="1051"/>
                  </a:lnTo>
                  <a:lnTo>
                    <a:pt x="884" y="1044"/>
                  </a:lnTo>
                  <a:lnTo>
                    <a:pt x="867" y="1037"/>
                  </a:lnTo>
                  <a:lnTo>
                    <a:pt x="848" y="1028"/>
                  </a:lnTo>
                  <a:lnTo>
                    <a:pt x="830" y="1021"/>
                  </a:lnTo>
                  <a:lnTo>
                    <a:pt x="812" y="1011"/>
                  </a:lnTo>
                  <a:lnTo>
                    <a:pt x="795" y="1002"/>
                  </a:lnTo>
                  <a:lnTo>
                    <a:pt x="781" y="994"/>
                  </a:lnTo>
                  <a:lnTo>
                    <a:pt x="768" y="987"/>
                  </a:lnTo>
                  <a:lnTo>
                    <a:pt x="751" y="978"/>
                  </a:lnTo>
                  <a:lnTo>
                    <a:pt x="736" y="968"/>
                  </a:lnTo>
                  <a:lnTo>
                    <a:pt x="719" y="958"/>
                  </a:lnTo>
                  <a:lnTo>
                    <a:pt x="704" y="948"/>
                  </a:lnTo>
                  <a:lnTo>
                    <a:pt x="692" y="942"/>
                  </a:lnTo>
                  <a:lnTo>
                    <a:pt x="679" y="933"/>
                  </a:lnTo>
                  <a:lnTo>
                    <a:pt x="661" y="921"/>
                  </a:lnTo>
                  <a:lnTo>
                    <a:pt x="645" y="908"/>
                  </a:lnTo>
                  <a:lnTo>
                    <a:pt x="623" y="893"/>
                  </a:lnTo>
                  <a:lnTo>
                    <a:pt x="604" y="877"/>
                  </a:lnTo>
                  <a:lnTo>
                    <a:pt x="583" y="861"/>
                  </a:lnTo>
                  <a:lnTo>
                    <a:pt x="564" y="844"/>
                  </a:lnTo>
                  <a:lnTo>
                    <a:pt x="544" y="825"/>
                  </a:lnTo>
                  <a:lnTo>
                    <a:pt x="529" y="809"/>
                  </a:lnTo>
                  <a:lnTo>
                    <a:pt x="514" y="793"/>
                  </a:lnTo>
                  <a:lnTo>
                    <a:pt x="497" y="774"/>
                  </a:lnTo>
                  <a:lnTo>
                    <a:pt x="479" y="754"/>
                  </a:lnTo>
                  <a:lnTo>
                    <a:pt x="461" y="732"/>
                  </a:lnTo>
                  <a:lnTo>
                    <a:pt x="446" y="712"/>
                  </a:lnTo>
                  <a:lnTo>
                    <a:pt x="429" y="689"/>
                  </a:lnTo>
                  <a:lnTo>
                    <a:pt x="412" y="665"/>
                  </a:lnTo>
                  <a:lnTo>
                    <a:pt x="399" y="642"/>
                  </a:lnTo>
                  <a:lnTo>
                    <a:pt x="386" y="620"/>
                  </a:lnTo>
                  <a:lnTo>
                    <a:pt x="375" y="599"/>
                  </a:lnTo>
                  <a:lnTo>
                    <a:pt x="365" y="580"/>
                  </a:lnTo>
                  <a:lnTo>
                    <a:pt x="353" y="557"/>
                  </a:lnTo>
                  <a:lnTo>
                    <a:pt x="344" y="535"/>
                  </a:lnTo>
                  <a:lnTo>
                    <a:pt x="335" y="513"/>
                  </a:lnTo>
                  <a:lnTo>
                    <a:pt x="326" y="489"/>
                  </a:lnTo>
                  <a:lnTo>
                    <a:pt x="318" y="468"/>
                  </a:lnTo>
                  <a:lnTo>
                    <a:pt x="311" y="443"/>
                  </a:lnTo>
                  <a:lnTo>
                    <a:pt x="303" y="418"/>
                  </a:lnTo>
                  <a:lnTo>
                    <a:pt x="296" y="392"/>
                  </a:lnTo>
                  <a:lnTo>
                    <a:pt x="291" y="366"/>
                  </a:lnTo>
                  <a:lnTo>
                    <a:pt x="286" y="339"/>
                  </a:lnTo>
                  <a:lnTo>
                    <a:pt x="284" y="315"/>
                  </a:lnTo>
                  <a:lnTo>
                    <a:pt x="281" y="289"/>
                  </a:lnTo>
                  <a:lnTo>
                    <a:pt x="280" y="260"/>
                  </a:lnTo>
                  <a:lnTo>
                    <a:pt x="280" y="236"/>
                  </a:lnTo>
                  <a:lnTo>
                    <a:pt x="280" y="206"/>
                  </a:lnTo>
                  <a:lnTo>
                    <a:pt x="353" y="206"/>
                  </a:lnTo>
                  <a:lnTo>
                    <a:pt x="183" y="0"/>
                  </a:lnTo>
                  <a:lnTo>
                    <a:pt x="0" y="206"/>
                  </a:lnTo>
                  <a:lnTo>
                    <a:pt x="69" y="206"/>
                  </a:lnTo>
                  <a:lnTo>
                    <a:pt x="69" y="239"/>
                  </a:lnTo>
                  <a:lnTo>
                    <a:pt x="70" y="269"/>
                  </a:lnTo>
                  <a:lnTo>
                    <a:pt x="73" y="299"/>
                  </a:lnTo>
                  <a:lnTo>
                    <a:pt x="75" y="327"/>
                  </a:lnTo>
                  <a:lnTo>
                    <a:pt x="78" y="353"/>
                  </a:lnTo>
                  <a:lnTo>
                    <a:pt x="82" y="378"/>
                  </a:lnTo>
                  <a:lnTo>
                    <a:pt x="87" y="405"/>
                  </a:lnTo>
                  <a:lnTo>
                    <a:pt x="92" y="430"/>
                  </a:lnTo>
                  <a:lnTo>
                    <a:pt x="97" y="453"/>
                  </a:lnTo>
                  <a:lnTo>
                    <a:pt x="104" y="478"/>
                  </a:lnTo>
                  <a:lnTo>
                    <a:pt x="113" y="509"/>
                  </a:lnTo>
                  <a:lnTo>
                    <a:pt x="120" y="534"/>
                  </a:lnTo>
                  <a:lnTo>
                    <a:pt x="129" y="558"/>
                  </a:lnTo>
                  <a:lnTo>
                    <a:pt x="138" y="581"/>
                  </a:lnTo>
                  <a:lnTo>
                    <a:pt x="150" y="608"/>
                  </a:lnTo>
                  <a:lnTo>
                    <a:pt x="161" y="633"/>
                  </a:lnTo>
                  <a:lnTo>
                    <a:pt x="173" y="656"/>
                  </a:lnTo>
                  <a:lnTo>
                    <a:pt x="185" y="679"/>
                  </a:lnTo>
                  <a:lnTo>
                    <a:pt x="200" y="705"/>
                  </a:lnTo>
                  <a:lnTo>
                    <a:pt x="214" y="730"/>
                  </a:lnTo>
                  <a:lnTo>
                    <a:pt x="228" y="753"/>
                  </a:lnTo>
                  <a:lnTo>
                    <a:pt x="242" y="774"/>
                  </a:lnTo>
                  <a:lnTo>
                    <a:pt x="257" y="795"/>
                  </a:lnTo>
                  <a:lnTo>
                    <a:pt x="272" y="816"/>
                  </a:lnTo>
                  <a:lnTo>
                    <a:pt x="287" y="836"/>
                  </a:lnTo>
                  <a:lnTo>
                    <a:pt x="305" y="859"/>
                  </a:lnTo>
                  <a:lnTo>
                    <a:pt x="323" y="881"/>
                  </a:lnTo>
                  <a:lnTo>
                    <a:pt x="343" y="900"/>
                  </a:lnTo>
                  <a:lnTo>
                    <a:pt x="362" y="920"/>
                  </a:lnTo>
                  <a:lnTo>
                    <a:pt x="380" y="939"/>
                  </a:lnTo>
                  <a:lnTo>
                    <a:pt x="398" y="956"/>
                  </a:lnTo>
                  <a:lnTo>
                    <a:pt x="415" y="971"/>
                  </a:lnTo>
                  <a:lnTo>
                    <a:pt x="437" y="991"/>
                  </a:lnTo>
                  <a:lnTo>
                    <a:pt x="460" y="1009"/>
                  </a:lnTo>
                  <a:lnTo>
                    <a:pt x="478" y="1024"/>
                  </a:lnTo>
                  <a:lnTo>
                    <a:pt x="499" y="1040"/>
                  </a:lnTo>
                  <a:lnTo>
                    <a:pt x="521" y="1056"/>
                  </a:lnTo>
                  <a:lnTo>
                    <a:pt x="544" y="1072"/>
                  </a:lnTo>
                  <a:lnTo>
                    <a:pt x="568" y="1088"/>
                  </a:lnTo>
                  <a:lnTo>
                    <a:pt x="589" y="1102"/>
                  </a:lnTo>
                  <a:lnTo>
                    <a:pt x="614" y="1118"/>
                  </a:lnTo>
                  <a:lnTo>
                    <a:pt x="634" y="1130"/>
                  </a:lnTo>
                  <a:lnTo>
                    <a:pt x="655" y="1142"/>
                  </a:lnTo>
                  <a:lnTo>
                    <a:pt x="670" y="1150"/>
                  </a:lnTo>
                  <a:lnTo>
                    <a:pt x="683" y="1159"/>
                  </a:lnTo>
                  <a:lnTo>
                    <a:pt x="695" y="1165"/>
                  </a:lnTo>
                  <a:lnTo>
                    <a:pt x="706" y="1170"/>
                  </a:lnTo>
                  <a:lnTo>
                    <a:pt x="719" y="1176"/>
                  </a:lnTo>
                  <a:lnTo>
                    <a:pt x="735" y="1182"/>
                  </a:lnTo>
                  <a:lnTo>
                    <a:pt x="750" y="1188"/>
                  </a:lnTo>
                  <a:lnTo>
                    <a:pt x="764" y="1195"/>
                  </a:lnTo>
                  <a:lnTo>
                    <a:pt x="776" y="1200"/>
                  </a:lnTo>
                  <a:lnTo>
                    <a:pt x="790" y="1207"/>
                  </a:lnTo>
                  <a:lnTo>
                    <a:pt x="805" y="1213"/>
                  </a:lnTo>
                  <a:lnTo>
                    <a:pt x="821" y="1219"/>
                  </a:lnTo>
                  <a:lnTo>
                    <a:pt x="837" y="1227"/>
                  </a:lnTo>
                  <a:lnTo>
                    <a:pt x="852" y="1231"/>
                  </a:lnTo>
                  <a:lnTo>
                    <a:pt x="864" y="1236"/>
                  </a:lnTo>
                  <a:lnTo>
                    <a:pt x="880" y="1241"/>
                  </a:lnTo>
                  <a:lnTo>
                    <a:pt x="895" y="1246"/>
                  </a:lnTo>
                  <a:lnTo>
                    <a:pt x="911" y="1251"/>
                  </a:lnTo>
                  <a:lnTo>
                    <a:pt x="922" y="1254"/>
                  </a:lnTo>
                  <a:lnTo>
                    <a:pt x="936" y="125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7421" name="Freeform 6"/>
            <p:cNvSpPr>
              <a:spLocks/>
            </p:cNvSpPr>
            <p:nvPr/>
          </p:nvSpPr>
          <p:spPr bwMode="auto">
            <a:xfrm>
              <a:off x="3216" y="1511"/>
              <a:ext cx="1037" cy="1262"/>
            </a:xfrm>
            <a:custGeom>
              <a:avLst/>
              <a:gdLst>
                <a:gd name="T0" fmla="*/ 77 w 1037"/>
                <a:gd name="T1" fmla="*/ 0 h 1262"/>
                <a:gd name="T2" fmla="*/ 22 w 1037"/>
                <a:gd name="T3" fmla="*/ 175 h 1262"/>
                <a:gd name="T4" fmla="*/ 55 w 1037"/>
                <a:gd name="T5" fmla="*/ 185 h 1262"/>
                <a:gd name="T6" fmla="*/ 96 w 1037"/>
                <a:gd name="T7" fmla="*/ 198 h 1262"/>
                <a:gd name="T8" fmla="*/ 131 w 1037"/>
                <a:gd name="T9" fmla="*/ 211 h 1262"/>
                <a:gd name="T10" fmla="*/ 168 w 1037"/>
                <a:gd name="T11" fmla="*/ 225 h 1262"/>
                <a:gd name="T12" fmla="*/ 206 w 1037"/>
                <a:gd name="T13" fmla="*/ 241 h 1262"/>
                <a:gd name="T14" fmla="*/ 240 w 1037"/>
                <a:gd name="T15" fmla="*/ 260 h 1262"/>
                <a:gd name="T16" fmla="*/ 267 w 1037"/>
                <a:gd name="T17" fmla="*/ 275 h 1262"/>
                <a:gd name="T18" fmla="*/ 299 w 1037"/>
                <a:gd name="T19" fmla="*/ 294 h 1262"/>
                <a:gd name="T20" fmla="*/ 332 w 1037"/>
                <a:gd name="T21" fmla="*/ 314 h 1262"/>
                <a:gd name="T22" fmla="*/ 357 w 1037"/>
                <a:gd name="T23" fmla="*/ 329 h 1262"/>
                <a:gd name="T24" fmla="*/ 391 w 1037"/>
                <a:gd name="T25" fmla="*/ 354 h 1262"/>
                <a:gd name="T26" fmla="*/ 432 w 1037"/>
                <a:gd name="T27" fmla="*/ 385 h 1262"/>
                <a:gd name="T28" fmla="*/ 472 w 1037"/>
                <a:gd name="T29" fmla="*/ 418 h 1262"/>
                <a:gd name="T30" fmla="*/ 506 w 1037"/>
                <a:gd name="T31" fmla="*/ 453 h 1262"/>
                <a:gd name="T32" fmla="*/ 539 w 1037"/>
                <a:gd name="T33" fmla="*/ 488 h 1262"/>
                <a:gd name="T34" fmla="*/ 575 w 1037"/>
                <a:gd name="T35" fmla="*/ 531 h 1262"/>
                <a:gd name="T36" fmla="*/ 607 w 1037"/>
                <a:gd name="T37" fmla="*/ 573 h 1262"/>
                <a:gd name="T38" fmla="*/ 636 w 1037"/>
                <a:gd name="T39" fmla="*/ 620 h 1262"/>
                <a:gd name="T40" fmla="*/ 661 w 1037"/>
                <a:gd name="T41" fmla="*/ 663 h 1262"/>
                <a:gd name="T42" fmla="*/ 682 w 1037"/>
                <a:gd name="T43" fmla="*/ 706 h 1262"/>
                <a:gd name="T44" fmla="*/ 700 w 1037"/>
                <a:gd name="T45" fmla="*/ 749 h 1262"/>
                <a:gd name="T46" fmla="*/ 717 w 1037"/>
                <a:gd name="T47" fmla="*/ 794 h 1262"/>
                <a:gd name="T48" fmla="*/ 733 w 1037"/>
                <a:gd name="T49" fmla="*/ 845 h 1262"/>
                <a:gd name="T50" fmla="*/ 744 w 1037"/>
                <a:gd name="T51" fmla="*/ 896 h 1262"/>
                <a:gd name="T52" fmla="*/ 752 w 1037"/>
                <a:gd name="T53" fmla="*/ 948 h 1262"/>
                <a:gd name="T54" fmla="*/ 756 w 1037"/>
                <a:gd name="T55" fmla="*/ 1002 h 1262"/>
                <a:gd name="T56" fmla="*/ 756 w 1037"/>
                <a:gd name="T57" fmla="*/ 1056 h 1262"/>
                <a:gd name="T58" fmla="*/ 852 w 1037"/>
                <a:gd name="T59" fmla="*/ 1262 h 1262"/>
                <a:gd name="T60" fmla="*/ 966 w 1037"/>
                <a:gd name="T61" fmla="*/ 1056 h 1262"/>
                <a:gd name="T62" fmla="*/ 965 w 1037"/>
                <a:gd name="T63" fmla="*/ 994 h 1262"/>
                <a:gd name="T64" fmla="*/ 960 w 1037"/>
                <a:gd name="T65" fmla="*/ 936 h 1262"/>
                <a:gd name="T66" fmla="*/ 954 w 1037"/>
                <a:gd name="T67" fmla="*/ 884 h 1262"/>
                <a:gd name="T68" fmla="*/ 943 w 1037"/>
                <a:gd name="T69" fmla="*/ 833 h 1262"/>
                <a:gd name="T70" fmla="*/ 932 w 1037"/>
                <a:gd name="T71" fmla="*/ 785 h 1262"/>
                <a:gd name="T72" fmla="*/ 915 w 1037"/>
                <a:gd name="T73" fmla="*/ 729 h 1262"/>
                <a:gd name="T74" fmla="*/ 897 w 1037"/>
                <a:gd name="T75" fmla="*/ 682 h 1262"/>
                <a:gd name="T76" fmla="*/ 874 w 1037"/>
                <a:gd name="T77" fmla="*/ 629 h 1262"/>
                <a:gd name="T78" fmla="*/ 851 w 1037"/>
                <a:gd name="T79" fmla="*/ 583 h 1262"/>
                <a:gd name="T80" fmla="*/ 821 w 1037"/>
                <a:gd name="T81" fmla="*/ 533 h 1262"/>
                <a:gd name="T82" fmla="*/ 793 w 1037"/>
                <a:gd name="T83" fmla="*/ 488 h 1262"/>
                <a:gd name="T84" fmla="*/ 763 w 1037"/>
                <a:gd name="T85" fmla="*/ 446 h 1262"/>
                <a:gd name="T86" fmla="*/ 730 w 1037"/>
                <a:gd name="T87" fmla="*/ 404 h 1262"/>
                <a:gd name="T88" fmla="*/ 693 w 1037"/>
                <a:gd name="T89" fmla="*/ 362 h 1262"/>
                <a:gd name="T90" fmla="*/ 655 w 1037"/>
                <a:gd name="T91" fmla="*/ 324 h 1262"/>
                <a:gd name="T92" fmla="*/ 621 w 1037"/>
                <a:gd name="T93" fmla="*/ 291 h 1262"/>
                <a:gd name="T94" fmla="*/ 576 w 1037"/>
                <a:gd name="T95" fmla="*/ 254 h 1262"/>
                <a:gd name="T96" fmla="*/ 536 w 1037"/>
                <a:gd name="T97" fmla="*/ 222 h 1262"/>
                <a:gd name="T98" fmla="*/ 491 w 1037"/>
                <a:gd name="T99" fmla="*/ 190 h 1262"/>
                <a:gd name="T100" fmla="*/ 446 w 1037"/>
                <a:gd name="T101" fmla="*/ 160 h 1262"/>
                <a:gd name="T102" fmla="*/ 401 w 1037"/>
                <a:gd name="T103" fmla="*/ 132 h 1262"/>
                <a:gd name="T104" fmla="*/ 365 w 1037"/>
                <a:gd name="T105" fmla="*/ 112 h 1262"/>
                <a:gd name="T106" fmla="*/ 341 w 1037"/>
                <a:gd name="T107" fmla="*/ 97 h 1262"/>
                <a:gd name="T108" fmla="*/ 316 w 1037"/>
                <a:gd name="T109" fmla="*/ 87 h 1262"/>
                <a:gd name="T110" fmla="*/ 285 w 1037"/>
                <a:gd name="T111" fmla="*/ 74 h 1262"/>
                <a:gd name="T112" fmla="*/ 260 w 1037"/>
                <a:gd name="T113" fmla="*/ 62 h 1262"/>
                <a:gd name="T114" fmla="*/ 230 w 1037"/>
                <a:gd name="T115" fmla="*/ 49 h 1262"/>
                <a:gd name="T116" fmla="*/ 198 w 1037"/>
                <a:gd name="T117" fmla="*/ 36 h 1262"/>
                <a:gd name="T118" fmla="*/ 171 w 1037"/>
                <a:gd name="T119" fmla="*/ 26 h 1262"/>
                <a:gd name="T120" fmla="*/ 140 w 1037"/>
                <a:gd name="T121" fmla="*/ 16 h 1262"/>
                <a:gd name="T122" fmla="*/ 113 w 1037"/>
                <a:gd name="T123" fmla="*/ 8 h 12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37"/>
                <a:gd name="T187" fmla="*/ 0 h 1262"/>
                <a:gd name="T188" fmla="*/ 1037 w 1037"/>
                <a:gd name="T189" fmla="*/ 1262 h 126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37" h="1262">
                  <a:moveTo>
                    <a:pt x="99" y="4"/>
                  </a:moveTo>
                  <a:lnTo>
                    <a:pt x="77" y="0"/>
                  </a:lnTo>
                  <a:lnTo>
                    <a:pt x="0" y="167"/>
                  </a:lnTo>
                  <a:lnTo>
                    <a:pt x="22" y="175"/>
                  </a:lnTo>
                  <a:lnTo>
                    <a:pt x="39" y="179"/>
                  </a:lnTo>
                  <a:lnTo>
                    <a:pt x="55" y="185"/>
                  </a:lnTo>
                  <a:lnTo>
                    <a:pt x="77" y="191"/>
                  </a:lnTo>
                  <a:lnTo>
                    <a:pt x="96" y="198"/>
                  </a:lnTo>
                  <a:lnTo>
                    <a:pt x="116" y="204"/>
                  </a:lnTo>
                  <a:lnTo>
                    <a:pt x="131" y="211"/>
                  </a:lnTo>
                  <a:lnTo>
                    <a:pt x="152" y="219"/>
                  </a:lnTo>
                  <a:lnTo>
                    <a:pt x="168" y="225"/>
                  </a:lnTo>
                  <a:lnTo>
                    <a:pt x="188" y="234"/>
                  </a:lnTo>
                  <a:lnTo>
                    <a:pt x="206" y="241"/>
                  </a:lnTo>
                  <a:lnTo>
                    <a:pt x="224" y="251"/>
                  </a:lnTo>
                  <a:lnTo>
                    <a:pt x="240" y="260"/>
                  </a:lnTo>
                  <a:lnTo>
                    <a:pt x="255" y="268"/>
                  </a:lnTo>
                  <a:lnTo>
                    <a:pt x="267" y="275"/>
                  </a:lnTo>
                  <a:lnTo>
                    <a:pt x="284" y="284"/>
                  </a:lnTo>
                  <a:lnTo>
                    <a:pt x="299" y="294"/>
                  </a:lnTo>
                  <a:lnTo>
                    <a:pt x="316" y="304"/>
                  </a:lnTo>
                  <a:lnTo>
                    <a:pt x="332" y="314"/>
                  </a:lnTo>
                  <a:lnTo>
                    <a:pt x="343" y="320"/>
                  </a:lnTo>
                  <a:lnTo>
                    <a:pt x="357" y="329"/>
                  </a:lnTo>
                  <a:lnTo>
                    <a:pt x="374" y="341"/>
                  </a:lnTo>
                  <a:lnTo>
                    <a:pt x="391" y="354"/>
                  </a:lnTo>
                  <a:lnTo>
                    <a:pt x="413" y="370"/>
                  </a:lnTo>
                  <a:lnTo>
                    <a:pt x="432" y="385"/>
                  </a:lnTo>
                  <a:lnTo>
                    <a:pt x="452" y="401"/>
                  </a:lnTo>
                  <a:lnTo>
                    <a:pt x="472" y="418"/>
                  </a:lnTo>
                  <a:lnTo>
                    <a:pt x="491" y="437"/>
                  </a:lnTo>
                  <a:lnTo>
                    <a:pt x="506" y="453"/>
                  </a:lnTo>
                  <a:lnTo>
                    <a:pt x="522" y="470"/>
                  </a:lnTo>
                  <a:lnTo>
                    <a:pt x="539" y="488"/>
                  </a:lnTo>
                  <a:lnTo>
                    <a:pt x="557" y="509"/>
                  </a:lnTo>
                  <a:lnTo>
                    <a:pt x="575" y="531"/>
                  </a:lnTo>
                  <a:lnTo>
                    <a:pt x="590" y="550"/>
                  </a:lnTo>
                  <a:lnTo>
                    <a:pt x="607" y="573"/>
                  </a:lnTo>
                  <a:lnTo>
                    <a:pt x="623" y="597"/>
                  </a:lnTo>
                  <a:lnTo>
                    <a:pt x="636" y="620"/>
                  </a:lnTo>
                  <a:lnTo>
                    <a:pt x="649" y="642"/>
                  </a:lnTo>
                  <a:lnTo>
                    <a:pt x="661" y="663"/>
                  </a:lnTo>
                  <a:lnTo>
                    <a:pt x="671" y="683"/>
                  </a:lnTo>
                  <a:lnTo>
                    <a:pt x="682" y="706"/>
                  </a:lnTo>
                  <a:lnTo>
                    <a:pt x="691" y="728"/>
                  </a:lnTo>
                  <a:lnTo>
                    <a:pt x="700" y="749"/>
                  </a:lnTo>
                  <a:lnTo>
                    <a:pt x="709" y="774"/>
                  </a:lnTo>
                  <a:lnTo>
                    <a:pt x="717" y="794"/>
                  </a:lnTo>
                  <a:lnTo>
                    <a:pt x="725" y="820"/>
                  </a:lnTo>
                  <a:lnTo>
                    <a:pt x="733" y="845"/>
                  </a:lnTo>
                  <a:lnTo>
                    <a:pt x="739" y="870"/>
                  </a:lnTo>
                  <a:lnTo>
                    <a:pt x="744" y="896"/>
                  </a:lnTo>
                  <a:lnTo>
                    <a:pt x="749" y="924"/>
                  </a:lnTo>
                  <a:lnTo>
                    <a:pt x="752" y="948"/>
                  </a:lnTo>
                  <a:lnTo>
                    <a:pt x="754" y="973"/>
                  </a:lnTo>
                  <a:lnTo>
                    <a:pt x="756" y="1002"/>
                  </a:lnTo>
                  <a:lnTo>
                    <a:pt x="756" y="1026"/>
                  </a:lnTo>
                  <a:lnTo>
                    <a:pt x="756" y="1056"/>
                  </a:lnTo>
                  <a:lnTo>
                    <a:pt x="682" y="1056"/>
                  </a:lnTo>
                  <a:lnTo>
                    <a:pt x="852" y="1262"/>
                  </a:lnTo>
                  <a:lnTo>
                    <a:pt x="1037" y="1056"/>
                  </a:lnTo>
                  <a:lnTo>
                    <a:pt x="966" y="1056"/>
                  </a:lnTo>
                  <a:lnTo>
                    <a:pt x="966" y="1023"/>
                  </a:lnTo>
                  <a:lnTo>
                    <a:pt x="965" y="994"/>
                  </a:lnTo>
                  <a:lnTo>
                    <a:pt x="963" y="963"/>
                  </a:lnTo>
                  <a:lnTo>
                    <a:pt x="960" y="936"/>
                  </a:lnTo>
                  <a:lnTo>
                    <a:pt x="957" y="909"/>
                  </a:lnTo>
                  <a:lnTo>
                    <a:pt x="954" y="884"/>
                  </a:lnTo>
                  <a:lnTo>
                    <a:pt x="948" y="857"/>
                  </a:lnTo>
                  <a:lnTo>
                    <a:pt x="943" y="833"/>
                  </a:lnTo>
                  <a:lnTo>
                    <a:pt x="938" y="810"/>
                  </a:lnTo>
                  <a:lnTo>
                    <a:pt x="932" y="785"/>
                  </a:lnTo>
                  <a:lnTo>
                    <a:pt x="923" y="753"/>
                  </a:lnTo>
                  <a:lnTo>
                    <a:pt x="915" y="729"/>
                  </a:lnTo>
                  <a:lnTo>
                    <a:pt x="906" y="705"/>
                  </a:lnTo>
                  <a:lnTo>
                    <a:pt x="897" y="682"/>
                  </a:lnTo>
                  <a:lnTo>
                    <a:pt x="886" y="654"/>
                  </a:lnTo>
                  <a:lnTo>
                    <a:pt x="874" y="629"/>
                  </a:lnTo>
                  <a:lnTo>
                    <a:pt x="862" y="606"/>
                  </a:lnTo>
                  <a:lnTo>
                    <a:pt x="851" y="583"/>
                  </a:lnTo>
                  <a:lnTo>
                    <a:pt x="835" y="557"/>
                  </a:lnTo>
                  <a:lnTo>
                    <a:pt x="821" y="533"/>
                  </a:lnTo>
                  <a:lnTo>
                    <a:pt x="808" y="510"/>
                  </a:lnTo>
                  <a:lnTo>
                    <a:pt x="793" y="488"/>
                  </a:lnTo>
                  <a:lnTo>
                    <a:pt x="779" y="468"/>
                  </a:lnTo>
                  <a:lnTo>
                    <a:pt x="763" y="446"/>
                  </a:lnTo>
                  <a:lnTo>
                    <a:pt x="748" y="427"/>
                  </a:lnTo>
                  <a:lnTo>
                    <a:pt x="730" y="404"/>
                  </a:lnTo>
                  <a:lnTo>
                    <a:pt x="712" y="382"/>
                  </a:lnTo>
                  <a:lnTo>
                    <a:pt x="693" y="362"/>
                  </a:lnTo>
                  <a:lnTo>
                    <a:pt x="673" y="342"/>
                  </a:lnTo>
                  <a:lnTo>
                    <a:pt x="655" y="324"/>
                  </a:lnTo>
                  <a:lnTo>
                    <a:pt x="637" y="306"/>
                  </a:lnTo>
                  <a:lnTo>
                    <a:pt x="621" y="291"/>
                  </a:lnTo>
                  <a:lnTo>
                    <a:pt x="599" y="271"/>
                  </a:lnTo>
                  <a:lnTo>
                    <a:pt x="576" y="254"/>
                  </a:lnTo>
                  <a:lnTo>
                    <a:pt x="558" y="238"/>
                  </a:lnTo>
                  <a:lnTo>
                    <a:pt x="536" y="222"/>
                  </a:lnTo>
                  <a:lnTo>
                    <a:pt x="514" y="206"/>
                  </a:lnTo>
                  <a:lnTo>
                    <a:pt x="491" y="190"/>
                  </a:lnTo>
                  <a:lnTo>
                    <a:pt x="468" y="175"/>
                  </a:lnTo>
                  <a:lnTo>
                    <a:pt x="446" y="160"/>
                  </a:lnTo>
                  <a:lnTo>
                    <a:pt x="422" y="144"/>
                  </a:lnTo>
                  <a:lnTo>
                    <a:pt x="401" y="132"/>
                  </a:lnTo>
                  <a:lnTo>
                    <a:pt x="380" y="120"/>
                  </a:lnTo>
                  <a:lnTo>
                    <a:pt x="365" y="112"/>
                  </a:lnTo>
                  <a:lnTo>
                    <a:pt x="352" y="104"/>
                  </a:lnTo>
                  <a:lnTo>
                    <a:pt x="341" y="97"/>
                  </a:lnTo>
                  <a:lnTo>
                    <a:pt x="329" y="93"/>
                  </a:lnTo>
                  <a:lnTo>
                    <a:pt x="316" y="87"/>
                  </a:lnTo>
                  <a:lnTo>
                    <a:pt x="301" y="81"/>
                  </a:lnTo>
                  <a:lnTo>
                    <a:pt x="285" y="74"/>
                  </a:lnTo>
                  <a:lnTo>
                    <a:pt x="271" y="67"/>
                  </a:lnTo>
                  <a:lnTo>
                    <a:pt x="260" y="62"/>
                  </a:lnTo>
                  <a:lnTo>
                    <a:pt x="246" y="55"/>
                  </a:lnTo>
                  <a:lnTo>
                    <a:pt x="230" y="49"/>
                  </a:lnTo>
                  <a:lnTo>
                    <a:pt x="215" y="43"/>
                  </a:lnTo>
                  <a:lnTo>
                    <a:pt x="198" y="36"/>
                  </a:lnTo>
                  <a:lnTo>
                    <a:pt x="184" y="31"/>
                  </a:lnTo>
                  <a:lnTo>
                    <a:pt x="171" y="26"/>
                  </a:lnTo>
                  <a:lnTo>
                    <a:pt x="156" y="21"/>
                  </a:lnTo>
                  <a:lnTo>
                    <a:pt x="140" y="16"/>
                  </a:lnTo>
                  <a:lnTo>
                    <a:pt x="125" y="12"/>
                  </a:lnTo>
                  <a:lnTo>
                    <a:pt x="113" y="8"/>
                  </a:lnTo>
                  <a:lnTo>
                    <a:pt x="99" y="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7422" name="Freeform 7"/>
            <p:cNvSpPr>
              <a:spLocks/>
            </p:cNvSpPr>
            <p:nvPr/>
          </p:nvSpPr>
          <p:spPr bwMode="auto">
            <a:xfrm>
              <a:off x="1671" y="1412"/>
              <a:ext cx="1477" cy="864"/>
            </a:xfrm>
            <a:custGeom>
              <a:avLst/>
              <a:gdLst>
                <a:gd name="T0" fmla="*/ 201 w 1477"/>
                <a:gd name="T1" fmla="*/ 864 h 864"/>
                <a:gd name="T2" fmla="*/ 212 w 1477"/>
                <a:gd name="T3" fmla="*/ 835 h 864"/>
                <a:gd name="T4" fmla="*/ 228 w 1477"/>
                <a:gd name="T5" fmla="*/ 800 h 864"/>
                <a:gd name="T6" fmla="*/ 243 w 1477"/>
                <a:gd name="T7" fmla="*/ 771 h 864"/>
                <a:gd name="T8" fmla="*/ 260 w 1477"/>
                <a:gd name="T9" fmla="*/ 739 h 864"/>
                <a:gd name="T10" fmla="*/ 279 w 1477"/>
                <a:gd name="T11" fmla="*/ 707 h 864"/>
                <a:gd name="T12" fmla="*/ 301 w 1477"/>
                <a:gd name="T13" fmla="*/ 678 h 864"/>
                <a:gd name="T14" fmla="*/ 319 w 1477"/>
                <a:gd name="T15" fmla="*/ 654 h 864"/>
                <a:gd name="T16" fmla="*/ 341 w 1477"/>
                <a:gd name="T17" fmla="*/ 627 h 864"/>
                <a:gd name="T18" fmla="*/ 364 w 1477"/>
                <a:gd name="T19" fmla="*/ 600 h 864"/>
                <a:gd name="T20" fmla="*/ 382 w 1477"/>
                <a:gd name="T21" fmla="*/ 578 h 864"/>
                <a:gd name="T22" fmla="*/ 412 w 1477"/>
                <a:gd name="T23" fmla="*/ 550 h 864"/>
                <a:gd name="T24" fmla="*/ 448 w 1477"/>
                <a:gd name="T25" fmla="*/ 515 h 864"/>
                <a:gd name="T26" fmla="*/ 486 w 1477"/>
                <a:gd name="T27" fmla="*/ 481 h 864"/>
                <a:gd name="T28" fmla="*/ 527 w 1477"/>
                <a:gd name="T29" fmla="*/ 451 h 864"/>
                <a:gd name="T30" fmla="*/ 568 w 1477"/>
                <a:gd name="T31" fmla="*/ 424 h 864"/>
                <a:gd name="T32" fmla="*/ 618 w 1477"/>
                <a:gd name="T33" fmla="*/ 393 h 864"/>
                <a:gd name="T34" fmla="*/ 669 w 1477"/>
                <a:gd name="T35" fmla="*/ 366 h 864"/>
                <a:gd name="T36" fmla="*/ 724 w 1477"/>
                <a:gd name="T37" fmla="*/ 340 h 864"/>
                <a:gd name="T38" fmla="*/ 774 w 1477"/>
                <a:gd name="T39" fmla="*/ 320 h 864"/>
                <a:gd name="T40" fmla="*/ 824 w 1477"/>
                <a:gd name="T41" fmla="*/ 301 h 864"/>
                <a:gd name="T42" fmla="*/ 876 w 1477"/>
                <a:gd name="T43" fmla="*/ 286 h 864"/>
                <a:gd name="T44" fmla="*/ 928 w 1477"/>
                <a:gd name="T45" fmla="*/ 272 h 864"/>
                <a:gd name="T46" fmla="*/ 987 w 1477"/>
                <a:gd name="T47" fmla="*/ 258 h 864"/>
                <a:gd name="T48" fmla="*/ 1048 w 1477"/>
                <a:gd name="T49" fmla="*/ 249 h 864"/>
                <a:gd name="T50" fmla="*/ 1108 w 1477"/>
                <a:gd name="T51" fmla="*/ 242 h 864"/>
                <a:gd name="T52" fmla="*/ 1172 w 1477"/>
                <a:gd name="T53" fmla="*/ 239 h 864"/>
                <a:gd name="T54" fmla="*/ 1235 w 1477"/>
                <a:gd name="T55" fmla="*/ 239 h 864"/>
                <a:gd name="T56" fmla="*/ 1477 w 1477"/>
                <a:gd name="T57" fmla="*/ 157 h 864"/>
                <a:gd name="T58" fmla="*/ 1235 w 1477"/>
                <a:gd name="T59" fmla="*/ 59 h 864"/>
                <a:gd name="T60" fmla="*/ 1162 w 1477"/>
                <a:gd name="T61" fmla="*/ 60 h 864"/>
                <a:gd name="T62" fmla="*/ 1094 w 1477"/>
                <a:gd name="T63" fmla="*/ 65 h 864"/>
                <a:gd name="T64" fmla="*/ 1034 w 1477"/>
                <a:gd name="T65" fmla="*/ 70 h 864"/>
                <a:gd name="T66" fmla="*/ 973 w 1477"/>
                <a:gd name="T67" fmla="*/ 79 h 864"/>
                <a:gd name="T68" fmla="*/ 917 w 1477"/>
                <a:gd name="T69" fmla="*/ 89 h 864"/>
                <a:gd name="T70" fmla="*/ 851 w 1477"/>
                <a:gd name="T71" fmla="*/ 103 h 864"/>
                <a:gd name="T72" fmla="*/ 796 w 1477"/>
                <a:gd name="T73" fmla="*/ 118 h 864"/>
                <a:gd name="T74" fmla="*/ 734 w 1477"/>
                <a:gd name="T75" fmla="*/ 138 h 864"/>
                <a:gd name="T76" fmla="*/ 680 w 1477"/>
                <a:gd name="T77" fmla="*/ 158 h 864"/>
                <a:gd name="T78" fmla="*/ 621 w 1477"/>
                <a:gd name="T79" fmla="*/ 183 h 864"/>
                <a:gd name="T80" fmla="*/ 568 w 1477"/>
                <a:gd name="T81" fmla="*/ 207 h 864"/>
                <a:gd name="T82" fmla="*/ 520 w 1477"/>
                <a:gd name="T83" fmla="*/ 232 h 864"/>
                <a:gd name="T84" fmla="*/ 469 w 1477"/>
                <a:gd name="T85" fmla="*/ 261 h 864"/>
                <a:gd name="T86" fmla="*/ 421 w 1477"/>
                <a:gd name="T87" fmla="*/ 292 h 864"/>
                <a:gd name="T88" fmla="*/ 376 w 1477"/>
                <a:gd name="T89" fmla="*/ 324 h 864"/>
                <a:gd name="T90" fmla="*/ 337 w 1477"/>
                <a:gd name="T91" fmla="*/ 354 h 864"/>
                <a:gd name="T92" fmla="*/ 293 w 1477"/>
                <a:gd name="T93" fmla="*/ 392 h 864"/>
                <a:gd name="T94" fmla="*/ 256 w 1477"/>
                <a:gd name="T95" fmla="*/ 426 h 864"/>
                <a:gd name="T96" fmla="*/ 219 w 1477"/>
                <a:gd name="T97" fmla="*/ 464 h 864"/>
                <a:gd name="T98" fmla="*/ 184 w 1477"/>
                <a:gd name="T99" fmla="*/ 503 h 864"/>
                <a:gd name="T100" fmla="*/ 151 w 1477"/>
                <a:gd name="T101" fmla="*/ 541 h 864"/>
                <a:gd name="T102" fmla="*/ 128 w 1477"/>
                <a:gd name="T103" fmla="*/ 570 h 864"/>
                <a:gd name="T104" fmla="*/ 110 w 1477"/>
                <a:gd name="T105" fmla="*/ 592 h 864"/>
                <a:gd name="T106" fmla="*/ 97 w 1477"/>
                <a:gd name="T107" fmla="*/ 613 h 864"/>
                <a:gd name="T108" fmla="*/ 83 w 1477"/>
                <a:gd name="T109" fmla="*/ 639 h 864"/>
                <a:gd name="T110" fmla="*/ 68 w 1477"/>
                <a:gd name="T111" fmla="*/ 660 h 864"/>
                <a:gd name="T112" fmla="*/ 53 w 1477"/>
                <a:gd name="T113" fmla="*/ 686 h 864"/>
                <a:gd name="T114" fmla="*/ 38 w 1477"/>
                <a:gd name="T115" fmla="*/ 714 h 864"/>
                <a:gd name="T116" fmla="*/ 26 w 1477"/>
                <a:gd name="T117" fmla="*/ 737 h 864"/>
                <a:gd name="T118" fmla="*/ 14 w 1477"/>
                <a:gd name="T119" fmla="*/ 763 h 864"/>
                <a:gd name="T120" fmla="*/ 6 w 1477"/>
                <a:gd name="T121" fmla="*/ 786 h 86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77"/>
                <a:gd name="T184" fmla="*/ 0 h 864"/>
                <a:gd name="T185" fmla="*/ 1477 w 1477"/>
                <a:gd name="T186" fmla="*/ 864 h 86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77" h="864">
                  <a:moveTo>
                    <a:pt x="0" y="798"/>
                  </a:moveTo>
                  <a:lnTo>
                    <a:pt x="201" y="864"/>
                  </a:lnTo>
                  <a:lnTo>
                    <a:pt x="206" y="850"/>
                  </a:lnTo>
                  <a:lnTo>
                    <a:pt x="212" y="835"/>
                  </a:lnTo>
                  <a:lnTo>
                    <a:pt x="220" y="817"/>
                  </a:lnTo>
                  <a:lnTo>
                    <a:pt x="228" y="800"/>
                  </a:lnTo>
                  <a:lnTo>
                    <a:pt x="236" y="784"/>
                  </a:lnTo>
                  <a:lnTo>
                    <a:pt x="243" y="771"/>
                  </a:lnTo>
                  <a:lnTo>
                    <a:pt x="252" y="753"/>
                  </a:lnTo>
                  <a:lnTo>
                    <a:pt x="260" y="739"/>
                  </a:lnTo>
                  <a:lnTo>
                    <a:pt x="270" y="723"/>
                  </a:lnTo>
                  <a:lnTo>
                    <a:pt x="279" y="707"/>
                  </a:lnTo>
                  <a:lnTo>
                    <a:pt x="291" y="692"/>
                  </a:lnTo>
                  <a:lnTo>
                    <a:pt x="301" y="678"/>
                  </a:lnTo>
                  <a:lnTo>
                    <a:pt x="310" y="666"/>
                  </a:lnTo>
                  <a:lnTo>
                    <a:pt x="319" y="654"/>
                  </a:lnTo>
                  <a:lnTo>
                    <a:pt x="329" y="640"/>
                  </a:lnTo>
                  <a:lnTo>
                    <a:pt x="341" y="627"/>
                  </a:lnTo>
                  <a:lnTo>
                    <a:pt x="352" y="613"/>
                  </a:lnTo>
                  <a:lnTo>
                    <a:pt x="364" y="600"/>
                  </a:lnTo>
                  <a:lnTo>
                    <a:pt x="372" y="590"/>
                  </a:lnTo>
                  <a:lnTo>
                    <a:pt x="382" y="578"/>
                  </a:lnTo>
                  <a:lnTo>
                    <a:pt x="396" y="564"/>
                  </a:lnTo>
                  <a:lnTo>
                    <a:pt x="412" y="550"/>
                  </a:lnTo>
                  <a:lnTo>
                    <a:pt x="430" y="531"/>
                  </a:lnTo>
                  <a:lnTo>
                    <a:pt x="448" y="515"/>
                  </a:lnTo>
                  <a:lnTo>
                    <a:pt x="467" y="497"/>
                  </a:lnTo>
                  <a:lnTo>
                    <a:pt x="486" y="481"/>
                  </a:lnTo>
                  <a:lnTo>
                    <a:pt x="509" y="464"/>
                  </a:lnTo>
                  <a:lnTo>
                    <a:pt x="527" y="451"/>
                  </a:lnTo>
                  <a:lnTo>
                    <a:pt x="547" y="438"/>
                  </a:lnTo>
                  <a:lnTo>
                    <a:pt x="568" y="424"/>
                  </a:lnTo>
                  <a:lnTo>
                    <a:pt x="593" y="408"/>
                  </a:lnTo>
                  <a:lnTo>
                    <a:pt x="618" y="393"/>
                  </a:lnTo>
                  <a:lnTo>
                    <a:pt x="642" y="380"/>
                  </a:lnTo>
                  <a:lnTo>
                    <a:pt x="669" y="366"/>
                  </a:lnTo>
                  <a:lnTo>
                    <a:pt x="697" y="351"/>
                  </a:lnTo>
                  <a:lnTo>
                    <a:pt x="724" y="340"/>
                  </a:lnTo>
                  <a:lnTo>
                    <a:pt x="750" y="330"/>
                  </a:lnTo>
                  <a:lnTo>
                    <a:pt x="774" y="320"/>
                  </a:lnTo>
                  <a:lnTo>
                    <a:pt x="797" y="311"/>
                  </a:lnTo>
                  <a:lnTo>
                    <a:pt x="824" y="301"/>
                  </a:lnTo>
                  <a:lnTo>
                    <a:pt x="850" y="293"/>
                  </a:lnTo>
                  <a:lnTo>
                    <a:pt x="876" y="286"/>
                  </a:lnTo>
                  <a:lnTo>
                    <a:pt x="904" y="278"/>
                  </a:lnTo>
                  <a:lnTo>
                    <a:pt x="928" y="272"/>
                  </a:lnTo>
                  <a:lnTo>
                    <a:pt x="958" y="265"/>
                  </a:lnTo>
                  <a:lnTo>
                    <a:pt x="987" y="258"/>
                  </a:lnTo>
                  <a:lnTo>
                    <a:pt x="1017" y="253"/>
                  </a:lnTo>
                  <a:lnTo>
                    <a:pt x="1048" y="249"/>
                  </a:lnTo>
                  <a:lnTo>
                    <a:pt x="1080" y="244"/>
                  </a:lnTo>
                  <a:lnTo>
                    <a:pt x="1108" y="242"/>
                  </a:lnTo>
                  <a:lnTo>
                    <a:pt x="1138" y="240"/>
                  </a:lnTo>
                  <a:lnTo>
                    <a:pt x="1172" y="239"/>
                  </a:lnTo>
                  <a:lnTo>
                    <a:pt x="1201" y="239"/>
                  </a:lnTo>
                  <a:lnTo>
                    <a:pt x="1235" y="239"/>
                  </a:lnTo>
                  <a:lnTo>
                    <a:pt x="1235" y="301"/>
                  </a:lnTo>
                  <a:lnTo>
                    <a:pt x="1477" y="157"/>
                  </a:lnTo>
                  <a:lnTo>
                    <a:pt x="1235" y="0"/>
                  </a:lnTo>
                  <a:lnTo>
                    <a:pt x="1235" y="59"/>
                  </a:lnTo>
                  <a:lnTo>
                    <a:pt x="1197" y="59"/>
                  </a:lnTo>
                  <a:lnTo>
                    <a:pt x="1162" y="60"/>
                  </a:lnTo>
                  <a:lnTo>
                    <a:pt x="1126" y="62"/>
                  </a:lnTo>
                  <a:lnTo>
                    <a:pt x="1094" y="65"/>
                  </a:lnTo>
                  <a:lnTo>
                    <a:pt x="1063" y="67"/>
                  </a:lnTo>
                  <a:lnTo>
                    <a:pt x="1034" y="70"/>
                  </a:lnTo>
                  <a:lnTo>
                    <a:pt x="1001" y="74"/>
                  </a:lnTo>
                  <a:lnTo>
                    <a:pt x="973" y="79"/>
                  </a:lnTo>
                  <a:lnTo>
                    <a:pt x="946" y="83"/>
                  </a:lnTo>
                  <a:lnTo>
                    <a:pt x="917" y="89"/>
                  </a:lnTo>
                  <a:lnTo>
                    <a:pt x="879" y="96"/>
                  </a:lnTo>
                  <a:lnTo>
                    <a:pt x="851" y="103"/>
                  </a:lnTo>
                  <a:lnTo>
                    <a:pt x="823" y="111"/>
                  </a:lnTo>
                  <a:lnTo>
                    <a:pt x="796" y="118"/>
                  </a:lnTo>
                  <a:lnTo>
                    <a:pt x="764" y="128"/>
                  </a:lnTo>
                  <a:lnTo>
                    <a:pt x="734" y="138"/>
                  </a:lnTo>
                  <a:lnTo>
                    <a:pt x="707" y="148"/>
                  </a:lnTo>
                  <a:lnTo>
                    <a:pt x="680" y="158"/>
                  </a:lnTo>
                  <a:lnTo>
                    <a:pt x="649" y="171"/>
                  </a:lnTo>
                  <a:lnTo>
                    <a:pt x="621" y="183"/>
                  </a:lnTo>
                  <a:lnTo>
                    <a:pt x="594" y="194"/>
                  </a:lnTo>
                  <a:lnTo>
                    <a:pt x="568" y="207"/>
                  </a:lnTo>
                  <a:lnTo>
                    <a:pt x="544" y="218"/>
                  </a:lnTo>
                  <a:lnTo>
                    <a:pt x="520" y="232"/>
                  </a:lnTo>
                  <a:lnTo>
                    <a:pt x="496" y="245"/>
                  </a:lnTo>
                  <a:lnTo>
                    <a:pt x="469" y="261"/>
                  </a:lnTo>
                  <a:lnTo>
                    <a:pt x="444" y="276"/>
                  </a:lnTo>
                  <a:lnTo>
                    <a:pt x="421" y="292"/>
                  </a:lnTo>
                  <a:lnTo>
                    <a:pt x="397" y="309"/>
                  </a:lnTo>
                  <a:lnTo>
                    <a:pt x="376" y="324"/>
                  </a:lnTo>
                  <a:lnTo>
                    <a:pt x="355" y="339"/>
                  </a:lnTo>
                  <a:lnTo>
                    <a:pt x="337" y="354"/>
                  </a:lnTo>
                  <a:lnTo>
                    <a:pt x="314" y="372"/>
                  </a:lnTo>
                  <a:lnTo>
                    <a:pt x="293" y="392"/>
                  </a:lnTo>
                  <a:lnTo>
                    <a:pt x="275" y="407"/>
                  </a:lnTo>
                  <a:lnTo>
                    <a:pt x="256" y="426"/>
                  </a:lnTo>
                  <a:lnTo>
                    <a:pt x="238" y="445"/>
                  </a:lnTo>
                  <a:lnTo>
                    <a:pt x="219" y="464"/>
                  </a:lnTo>
                  <a:lnTo>
                    <a:pt x="201" y="484"/>
                  </a:lnTo>
                  <a:lnTo>
                    <a:pt x="184" y="503"/>
                  </a:lnTo>
                  <a:lnTo>
                    <a:pt x="165" y="523"/>
                  </a:lnTo>
                  <a:lnTo>
                    <a:pt x="151" y="541"/>
                  </a:lnTo>
                  <a:lnTo>
                    <a:pt x="137" y="558"/>
                  </a:lnTo>
                  <a:lnTo>
                    <a:pt x="128" y="570"/>
                  </a:lnTo>
                  <a:lnTo>
                    <a:pt x="117" y="582"/>
                  </a:lnTo>
                  <a:lnTo>
                    <a:pt x="110" y="592"/>
                  </a:lnTo>
                  <a:lnTo>
                    <a:pt x="104" y="602"/>
                  </a:lnTo>
                  <a:lnTo>
                    <a:pt x="97" y="613"/>
                  </a:lnTo>
                  <a:lnTo>
                    <a:pt x="90" y="626"/>
                  </a:lnTo>
                  <a:lnTo>
                    <a:pt x="83" y="639"/>
                  </a:lnTo>
                  <a:lnTo>
                    <a:pt x="75" y="650"/>
                  </a:lnTo>
                  <a:lnTo>
                    <a:pt x="68" y="660"/>
                  </a:lnTo>
                  <a:lnTo>
                    <a:pt x="61" y="673"/>
                  </a:lnTo>
                  <a:lnTo>
                    <a:pt x="53" y="686"/>
                  </a:lnTo>
                  <a:lnTo>
                    <a:pt x="47" y="700"/>
                  </a:lnTo>
                  <a:lnTo>
                    <a:pt x="38" y="714"/>
                  </a:lnTo>
                  <a:lnTo>
                    <a:pt x="32" y="726"/>
                  </a:lnTo>
                  <a:lnTo>
                    <a:pt x="26" y="737"/>
                  </a:lnTo>
                  <a:lnTo>
                    <a:pt x="21" y="750"/>
                  </a:lnTo>
                  <a:lnTo>
                    <a:pt x="14" y="763"/>
                  </a:lnTo>
                  <a:lnTo>
                    <a:pt x="9" y="776"/>
                  </a:lnTo>
                  <a:lnTo>
                    <a:pt x="6" y="786"/>
                  </a:lnTo>
                  <a:lnTo>
                    <a:pt x="0" y="79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  <p:sp>
          <p:nvSpPr>
            <p:cNvPr id="17423" name="Freeform 8"/>
            <p:cNvSpPr>
              <a:spLocks/>
            </p:cNvSpPr>
            <p:nvPr/>
          </p:nvSpPr>
          <p:spPr bwMode="auto">
            <a:xfrm>
              <a:off x="2645" y="2831"/>
              <a:ext cx="1477" cy="865"/>
            </a:xfrm>
            <a:custGeom>
              <a:avLst/>
              <a:gdLst>
                <a:gd name="T0" fmla="*/ 1277 w 1477"/>
                <a:gd name="T1" fmla="*/ 0 h 865"/>
                <a:gd name="T2" fmla="*/ 1265 w 1477"/>
                <a:gd name="T3" fmla="*/ 28 h 865"/>
                <a:gd name="T4" fmla="*/ 1250 w 1477"/>
                <a:gd name="T5" fmla="*/ 63 h 865"/>
                <a:gd name="T6" fmla="*/ 1234 w 1477"/>
                <a:gd name="T7" fmla="*/ 93 h 865"/>
                <a:gd name="T8" fmla="*/ 1217 w 1477"/>
                <a:gd name="T9" fmla="*/ 125 h 865"/>
                <a:gd name="T10" fmla="*/ 1198 w 1477"/>
                <a:gd name="T11" fmla="*/ 156 h 865"/>
                <a:gd name="T12" fmla="*/ 1176 w 1477"/>
                <a:gd name="T13" fmla="*/ 186 h 865"/>
                <a:gd name="T14" fmla="*/ 1158 w 1477"/>
                <a:gd name="T15" fmla="*/ 210 h 865"/>
                <a:gd name="T16" fmla="*/ 1137 w 1477"/>
                <a:gd name="T17" fmla="*/ 236 h 865"/>
                <a:gd name="T18" fmla="*/ 1113 w 1477"/>
                <a:gd name="T19" fmla="*/ 264 h 865"/>
                <a:gd name="T20" fmla="*/ 1095 w 1477"/>
                <a:gd name="T21" fmla="*/ 286 h 865"/>
                <a:gd name="T22" fmla="*/ 1066 w 1477"/>
                <a:gd name="T23" fmla="*/ 314 h 865"/>
                <a:gd name="T24" fmla="*/ 1030 w 1477"/>
                <a:gd name="T25" fmla="*/ 349 h 865"/>
                <a:gd name="T26" fmla="*/ 991 w 1477"/>
                <a:gd name="T27" fmla="*/ 383 h 865"/>
                <a:gd name="T28" fmla="*/ 950 w 1477"/>
                <a:gd name="T29" fmla="*/ 413 h 865"/>
                <a:gd name="T30" fmla="*/ 909 w 1477"/>
                <a:gd name="T31" fmla="*/ 440 h 865"/>
                <a:gd name="T32" fmla="*/ 859 w 1477"/>
                <a:gd name="T33" fmla="*/ 471 h 865"/>
                <a:gd name="T34" fmla="*/ 809 w 1477"/>
                <a:gd name="T35" fmla="*/ 498 h 865"/>
                <a:gd name="T36" fmla="*/ 754 w 1477"/>
                <a:gd name="T37" fmla="*/ 523 h 865"/>
                <a:gd name="T38" fmla="*/ 703 w 1477"/>
                <a:gd name="T39" fmla="*/ 544 h 865"/>
                <a:gd name="T40" fmla="*/ 653 w 1477"/>
                <a:gd name="T41" fmla="*/ 563 h 865"/>
                <a:gd name="T42" fmla="*/ 602 w 1477"/>
                <a:gd name="T43" fmla="*/ 578 h 865"/>
                <a:gd name="T44" fmla="*/ 549 w 1477"/>
                <a:gd name="T45" fmla="*/ 592 h 865"/>
                <a:gd name="T46" fmla="*/ 490 w 1477"/>
                <a:gd name="T47" fmla="*/ 605 h 865"/>
                <a:gd name="T48" fmla="*/ 430 w 1477"/>
                <a:gd name="T49" fmla="*/ 615 h 865"/>
                <a:gd name="T50" fmla="*/ 369 w 1477"/>
                <a:gd name="T51" fmla="*/ 622 h 865"/>
                <a:gd name="T52" fmla="*/ 305 w 1477"/>
                <a:gd name="T53" fmla="*/ 625 h 865"/>
                <a:gd name="T54" fmla="*/ 242 w 1477"/>
                <a:gd name="T55" fmla="*/ 625 h 865"/>
                <a:gd name="T56" fmla="*/ 0 w 1477"/>
                <a:gd name="T57" fmla="*/ 707 h 865"/>
                <a:gd name="T58" fmla="*/ 242 w 1477"/>
                <a:gd name="T59" fmla="*/ 805 h 865"/>
                <a:gd name="T60" fmla="*/ 315 w 1477"/>
                <a:gd name="T61" fmla="*/ 804 h 865"/>
                <a:gd name="T62" fmla="*/ 383 w 1477"/>
                <a:gd name="T63" fmla="*/ 799 h 865"/>
                <a:gd name="T64" fmla="*/ 444 w 1477"/>
                <a:gd name="T65" fmla="*/ 794 h 865"/>
                <a:gd name="T66" fmla="*/ 504 w 1477"/>
                <a:gd name="T67" fmla="*/ 785 h 865"/>
                <a:gd name="T68" fmla="*/ 561 w 1477"/>
                <a:gd name="T69" fmla="*/ 775 h 865"/>
                <a:gd name="T70" fmla="*/ 626 w 1477"/>
                <a:gd name="T71" fmla="*/ 761 h 865"/>
                <a:gd name="T72" fmla="*/ 682 w 1477"/>
                <a:gd name="T73" fmla="*/ 745 h 865"/>
                <a:gd name="T74" fmla="*/ 743 w 1477"/>
                <a:gd name="T75" fmla="*/ 726 h 865"/>
                <a:gd name="T76" fmla="*/ 797 w 1477"/>
                <a:gd name="T77" fmla="*/ 706 h 865"/>
                <a:gd name="T78" fmla="*/ 856 w 1477"/>
                <a:gd name="T79" fmla="*/ 681 h 865"/>
                <a:gd name="T80" fmla="*/ 909 w 1477"/>
                <a:gd name="T81" fmla="*/ 657 h 865"/>
                <a:gd name="T82" fmla="*/ 958 w 1477"/>
                <a:gd name="T83" fmla="*/ 632 h 865"/>
                <a:gd name="T84" fmla="*/ 1008 w 1477"/>
                <a:gd name="T85" fmla="*/ 603 h 865"/>
                <a:gd name="T86" fmla="*/ 1057 w 1477"/>
                <a:gd name="T87" fmla="*/ 571 h 865"/>
                <a:gd name="T88" fmla="*/ 1102 w 1477"/>
                <a:gd name="T89" fmla="*/ 540 h 865"/>
                <a:gd name="T90" fmla="*/ 1140 w 1477"/>
                <a:gd name="T91" fmla="*/ 510 h 865"/>
                <a:gd name="T92" fmla="*/ 1184 w 1477"/>
                <a:gd name="T93" fmla="*/ 472 h 865"/>
                <a:gd name="T94" fmla="*/ 1221 w 1477"/>
                <a:gd name="T95" fmla="*/ 438 h 865"/>
                <a:gd name="T96" fmla="*/ 1259 w 1477"/>
                <a:gd name="T97" fmla="*/ 400 h 865"/>
                <a:gd name="T98" fmla="*/ 1293 w 1477"/>
                <a:gd name="T99" fmla="*/ 361 h 865"/>
                <a:gd name="T100" fmla="*/ 1327 w 1477"/>
                <a:gd name="T101" fmla="*/ 323 h 865"/>
                <a:gd name="T102" fmla="*/ 1350 w 1477"/>
                <a:gd name="T103" fmla="*/ 293 h 865"/>
                <a:gd name="T104" fmla="*/ 1368 w 1477"/>
                <a:gd name="T105" fmla="*/ 271 h 865"/>
                <a:gd name="T106" fmla="*/ 1381 w 1477"/>
                <a:gd name="T107" fmla="*/ 251 h 865"/>
                <a:gd name="T108" fmla="*/ 1395 w 1477"/>
                <a:gd name="T109" fmla="*/ 224 h 865"/>
                <a:gd name="T110" fmla="*/ 1409 w 1477"/>
                <a:gd name="T111" fmla="*/ 204 h 865"/>
                <a:gd name="T112" fmla="*/ 1424 w 1477"/>
                <a:gd name="T113" fmla="*/ 177 h 865"/>
                <a:gd name="T114" fmla="*/ 1440 w 1477"/>
                <a:gd name="T115" fmla="*/ 150 h 865"/>
                <a:gd name="T116" fmla="*/ 1451 w 1477"/>
                <a:gd name="T117" fmla="*/ 127 h 865"/>
                <a:gd name="T118" fmla="*/ 1463 w 1477"/>
                <a:gd name="T119" fmla="*/ 101 h 865"/>
                <a:gd name="T120" fmla="*/ 1472 w 1477"/>
                <a:gd name="T121" fmla="*/ 78 h 86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77"/>
                <a:gd name="T184" fmla="*/ 0 h 865"/>
                <a:gd name="T185" fmla="*/ 1477 w 1477"/>
                <a:gd name="T186" fmla="*/ 865 h 86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77" h="865">
                  <a:moveTo>
                    <a:pt x="1477" y="66"/>
                  </a:moveTo>
                  <a:lnTo>
                    <a:pt x="1277" y="0"/>
                  </a:lnTo>
                  <a:lnTo>
                    <a:pt x="1271" y="14"/>
                  </a:lnTo>
                  <a:lnTo>
                    <a:pt x="1265" y="28"/>
                  </a:lnTo>
                  <a:lnTo>
                    <a:pt x="1257" y="47"/>
                  </a:lnTo>
                  <a:lnTo>
                    <a:pt x="1250" y="63"/>
                  </a:lnTo>
                  <a:lnTo>
                    <a:pt x="1242" y="80"/>
                  </a:lnTo>
                  <a:lnTo>
                    <a:pt x="1234" y="93"/>
                  </a:lnTo>
                  <a:lnTo>
                    <a:pt x="1225" y="110"/>
                  </a:lnTo>
                  <a:lnTo>
                    <a:pt x="1217" y="125"/>
                  </a:lnTo>
                  <a:lnTo>
                    <a:pt x="1207" y="141"/>
                  </a:lnTo>
                  <a:lnTo>
                    <a:pt x="1198" y="156"/>
                  </a:lnTo>
                  <a:lnTo>
                    <a:pt x="1187" y="172"/>
                  </a:lnTo>
                  <a:lnTo>
                    <a:pt x="1176" y="186"/>
                  </a:lnTo>
                  <a:lnTo>
                    <a:pt x="1167" y="198"/>
                  </a:lnTo>
                  <a:lnTo>
                    <a:pt x="1158" y="210"/>
                  </a:lnTo>
                  <a:lnTo>
                    <a:pt x="1148" y="223"/>
                  </a:lnTo>
                  <a:lnTo>
                    <a:pt x="1137" y="236"/>
                  </a:lnTo>
                  <a:lnTo>
                    <a:pt x="1125" y="251"/>
                  </a:lnTo>
                  <a:lnTo>
                    <a:pt x="1113" y="264"/>
                  </a:lnTo>
                  <a:lnTo>
                    <a:pt x="1106" y="274"/>
                  </a:lnTo>
                  <a:lnTo>
                    <a:pt x="1095" y="286"/>
                  </a:lnTo>
                  <a:lnTo>
                    <a:pt x="1081" y="300"/>
                  </a:lnTo>
                  <a:lnTo>
                    <a:pt x="1066" y="314"/>
                  </a:lnTo>
                  <a:lnTo>
                    <a:pt x="1048" y="333"/>
                  </a:lnTo>
                  <a:lnTo>
                    <a:pt x="1030" y="349"/>
                  </a:lnTo>
                  <a:lnTo>
                    <a:pt x="1011" y="367"/>
                  </a:lnTo>
                  <a:lnTo>
                    <a:pt x="991" y="383"/>
                  </a:lnTo>
                  <a:lnTo>
                    <a:pt x="968" y="400"/>
                  </a:lnTo>
                  <a:lnTo>
                    <a:pt x="950" y="413"/>
                  </a:lnTo>
                  <a:lnTo>
                    <a:pt x="931" y="426"/>
                  </a:lnTo>
                  <a:lnTo>
                    <a:pt x="909" y="440"/>
                  </a:lnTo>
                  <a:lnTo>
                    <a:pt x="885" y="455"/>
                  </a:lnTo>
                  <a:lnTo>
                    <a:pt x="859" y="471"/>
                  </a:lnTo>
                  <a:lnTo>
                    <a:pt x="836" y="484"/>
                  </a:lnTo>
                  <a:lnTo>
                    <a:pt x="809" y="498"/>
                  </a:lnTo>
                  <a:lnTo>
                    <a:pt x="781" y="512"/>
                  </a:lnTo>
                  <a:lnTo>
                    <a:pt x="754" y="523"/>
                  </a:lnTo>
                  <a:lnTo>
                    <a:pt x="728" y="534"/>
                  </a:lnTo>
                  <a:lnTo>
                    <a:pt x="703" y="544"/>
                  </a:lnTo>
                  <a:lnTo>
                    <a:pt x="680" y="553"/>
                  </a:lnTo>
                  <a:lnTo>
                    <a:pt x="653" y="563"/>
                  </a:lnTo>
                  <a:lnTo>
                    <a:pt x="628" y="570"/>
                  </a:lnTo>
                  <a:lnTo>
                    <a:pt x="602" y="578"/>
                  </a:lnTo>
                  <a:lnTo>
                    <a:pt x="574" y="586"/>
                  </a:lnTo>
                  <a:lnTo>
                    <a:pt x="549" y="592"/>
                  </a:lnTo>
                  <a:lnTo>
                    <a:pt x="520" y="599"/>
                  </a:lnTo>
                  <a:lnTo>
                    <a:pt x="490" y="605"/>
                  </a:lnTo>
                  <a:lnTo>
                    <a:pt x="461" y="611"/>
                  </a:lnTo>
                  <a:lnTo>
                    <a:pt x="430" y="615"/>
                  </a:lnTo>
                  <a:lnTo>
                    <a:pt x="398" y="620"/>
                  </a:lnTo>
                  <a:lnTo>
                    <a:pt x="369" y="622"/>
                  </a:lnTo>
                  <a:lnTo>
                    <a:pt x="340" y="624"/>
                  </a:lnTo>
                  <a:lnTo>
                    <a:pt x="305" y="625"/>
                  </a:lnTo>
                  <a:lnTo>
                    <a:pt x="277" y="625"/>
                  </a:lnTo>
                  <a:lnTo>
                    <a:pt x="242" y="625"/>
                  </a:lnTo>
                  <a:lnTo>
                    <a:pt x="242" y="563"/>
                  </a:lnTo>
                  <a:lnTo>
                    <a:pt x="0" y="707"/>
                  </a:lnTo>
                  <a:lnTo>
                    <a:pt x="242" y="865"/>
                  </a:lnTo>
                  <a:lnTo>
                    <a:pt x="242" y="805"/>
                  </a:lnTo>
                  <a:lnTo>
                    <a:pt x="281" y="805"/>
                  </a:lnTo>
                  <a:lnTo>
                    <a:pt x="315" y="804"/>
                  </a:lnTo>
                  <a:lnTo>
                    <a:pt x="351" y="801"/>
                  </a:lnTo>
                  <a:lnTo>
                    <a:pt x="383" y="799"/>
                  </a:lnTo>
                  <a:lnTo>
                    <a:pt x="414" y="797"/>
                  </a:lnTo>
                  <a:lnTo>
                    <a:pt x="444" y="794"/>
                  </a:lnTo>
                  <a:lnTo>
                    <a:pt x="476" y="789"/>
                  </a:lnTo>
                  <a:lnTo>
                    <a:pt x="504" y="785"/>
                  </a:lnTo>
                  <a:lnTo>
                    <a:pt x="531" y="781"/>
                  </a:lnTo>
                  <a:lnTo>
                    <a:pt x="561" y="775"/>
                  </a:lnTo>
                  <a:lnTo>
                    <a:pt x="598" y="767"/>
                  </a:lnTo>
                  <a:lnTo>
                    <a:pt x="626" y="761"/>
                  </a:lnTo>
                  <a:lnTo>
                    <a:pt x="655" y="753"/>
                  </a:lnTo>
                  <a:lnTo>
                    <a:pt x="682" y="745"/>
                  </a:lnTo>
                  <a:lnTo>
                    <a:pt x="714" y="736"/>
                  </a:lnTo>
                  <a:lnTo>
                    <a:pt x="743" y="726"/>
                  </a:lnTo>
                  <a:lnTo>
                    <a:pt x="770" y="716"/>
                  </a:lnTo>
                  <a:lnTo>
                    <a:pt x="797" y="706"/>
                  </a:lnTo>
                  <a:lnTo>
                    <a:pt x="828" y="693"/>
                  </a:lnTo>
                  <a:lnTo>
                    <a:pt x="856" y="681"/>
                  </a:lnTo>
                  <a:lnTo>
                    <a:pt x="883" y="670"/>
                  </a:lnTo>
                  <a:lnTo>
                    <a:pt x="909" y="657"/>
                  </a:lnTo>
                  <a:lnTo>
                    <a:pt x="932" y="646"/>
                  </a:lnTo>
                  <a:lnTo>
                    <a:pt x="958" y="632"/>
                  </a:lnTo>
                  <a:lnTo>
                    <a:pt x="981" y="618"/>
                  </a:lnTo>
                  <a:lnTo>
                    <a:pt x="1008" y="603"/>
                  </a:lnTo>
                  <a:lnTo>
                    <a:pt x="1034" y="588"/>
                  </a:lnTo>
                  <a:lnTo>
                    <a:pt x="1057" y="571"/>
                  </a:lnTo>
                  <a:lnTo>
                    <a:pt x="1080" y="555"/>
                  </a:lnTo>
                  <a:lnTo>
                    <a:pt x="1102" y="540"/>
                  </a:lnTo>
                  <a:lnTo>
                    <a:pt x="1122" y="524"/>
                  </a:lnTo>
                  <a:lnTo>
                    <a:pt x="1140" y="510"/>
                  </a:lnTo>
                  <a:lnTo>
                    <a:pt x="1163" y="491"/>
                  </a:lnTo>
                  <a:lnTo>
                    <a:pt x="1184" y="472"/>
                  </a:lnTo>
                  <a:lnTo>
                    <a:pt x="1202" y="456"/>
                  </a:lnTo>
                  <a:lnTo>
                    <a:pt x="1221" y="438"/>
                  </a:lnTo>
                  <a:lnTo>
                    <a:pt x="1239" y="419"/>
                  </a:lnTo>
                  <a:lnTo>
                    <a:pt x="1259" y="400"/>
                  </a:lnTo>
                  <a:lnTo>
                    <a:pt x="1277" y="380"/>
                  </a:lnTo>
                  <a:lnTo>
                    <a:pt x="1293" y="361"/>
                  </a:lnTo>
                  <a:lnTo>
                    <a:pt x="1313" y="340"/>
                  </a:lnTo>
                  <a:lnTo>
                    <a:pt x="1327" y="323"/>
                  </a:lnTo>
                  <a:lnTo>
                    <a:pt x="1341" y="305"/>
                  </a:lnTo>
                  <a:lnTo>
                    <a:pt x="1350" y="293"/>
                  </a:lnTo>
                  <a:lnTo>
                    <a:pt x="1360" y="281"/>
                  </a:lnTo>
                  <a:lnTo>
                    <a:pt x="1368" y="271"/>
                  </a:lnTo>
                  <a:lnTo>
                    <a:pt x="1373" y="262"/>
                  </a:lnTo>
                  <a:lnTo>
                    <a:pt x="1381" y="251"/>
                  </a:lnTo>
                  <a:lnTo>
                    <a:pt x="1387" y="237"/>
                  </a:lnTo>
                  <a:lnTo>
                    <a:pt x="1395" y="224"/>
                  </a:lnTo>
                  <a:lnTo>
                    <a:pt x="1403" y="213"/>
                  </a:lnTo>
                  <a:lnTo>
                    <a:pt x="1409" y="204"/>
                  </a:lnTo>
                  <a:lnTo>
                    <a:pt x="1417" y="190"/>
                  </a:lnTo>
                  <a:lnTo>
                    <a:pt x="1424" y="177"/>
                  </a:lnTo>
                  <a:lnTo>
                    <a:pt x="1431" y="164"/>
                  </a:lnTo>
                  <a:lnTo>
                    <a:pt x="1440" y="150"/>
                  </a:lnTo>
                  <a:lnTo>
                    <a:pt x="1445" y="138"/>
                  </a:lnTo>
                  <a:lnTo>
                    <a:pt x="1451" y="127"/>
                  </a:lnTo>
                  <a:lnTo>
                    <a:pt x="1457" y="114"/>
                  </a:lnTo>
                  <a:lnTo>
                    <a:pt x="1463" y="101"/>
                  </a:lnTo>
                  <a:lnTo>
                    <a:pt x="1468" y="87"/>
                  </a:lnTo>
                  <a:lnTo>
                    <a:pt x="1472" y="78"/>
                  </a:lnTo>
                  <a:lnTo>
                    <a:pt x="1477" y="6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601097" name="Text Box 9"/>
          <p:cNvSpPr txBox="1">
            <a:spLocks noChangeArrowheads="1"/>
          </p:cNvSpPr>
          <p:nvPr/>
        </p:nvSpPr>
        <p:spPr bwMode="auto">
          <a:xfrm>
            <a:off x="5795963" y="2636838"/>
            <a:ext cx="2717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fr-FR" sz="2800" b="1">
                <a:solidFill>
                  <a:srgbClr val="000000"/>
                </a:solidFill>
                <a:latin typeface="Arial" pitchFamily="34" charset="0"/>
              </a:rPr>
              <a:t>Data collection</a:t>
            </a:r>
          </a:p>
        </p:txBody>
      </p:sp>
      <p:sp>
        <p:nvSpPr>
          <p:cNvPr id="601098" name="Text Box 10"/>
          <p:cNvSpPr txBox="1">
            <a:spLocks noChangeArrowheads="1"/>
          </p:cNvSpPr>
          <p:nvPr/>
        </p:nvSpPr>
        <p:spPr bwMode="auto">
          <a:xfrm>
            <a:off x="5940425" y="4149725"/>
            <a:ext cx="246221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sz="2800" b="1">
                <a:solidFill>
                  <a:srgbClr val="000000"/>
                </a:solidFill>
                <a:latin typeface="Arial" pitchFamily="34" charset="0"/>
              </a:rPr>
              <a:t>Data analysis</a:t>
            </a:r>
          </a:p>
        </p:txBody>
      </p:sp>
      <p:sp>
        <p:nvSpPr>
          <p:cNvPr id="601099" name="Text Box 11"/>
          <p:cNvSpPr txBox="1">
            <a:spLocks noChangeArrowheads="1"/>
          </p:cNvSpPr>
          <p:nvPr/>
        </p:nvSpPr>
        <p:spPr bwMode="auto">
          <a:xfrm>
            <a:off x="3563938" y="5661025"/>
            <a:ext cx="214153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sz="2800" b="1">
                <a:solidFill>
                  <a:srgbClr val="000000"/>
                </a:solidFill>
                <a:latin typeface="Arial" pitchFamily="34" charset="0"/>
              </a:rPr>
              <a:t>Information</a:t>
            </a:r>
          </a:p>
        </p:txBody>
      </p:sp>
      <p:sp>
        <p:nvSpPr>
          <p:cNvPr id="601100" name="Text Box 12"/>
          <p:cNvSpPr txBox="1">
            <a:spLocks noChangeArrowheads="1"/>
          </p:cNvSpPr>
          <p:nvPr/>
        </p:nvSpPr>
        <p:spPr bwMode="auto">
          <a:xfrm>
            <a:off x="1044575" y="4430713"/>
            <a:ext cx="1871663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sz="2800" b="1">
                <a:solidFill>
                  <a:srgbClr val="000000"/>
                </a:solidFill>
                <a:latin typeface="Arial Black" pitchFamily="34" charset="0"/>
              </a:rPr>
              <a:t>Action!</a:t>
            </a:r>
            <a:endParaRPr lang="en-US" sz="28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01101" name="Text Box 13"/>
          <p:cNvSpPr txBox="1">
            <a:spLocks noChangeArrowheads="1"/>
          </p:cNvSpPr>
          <p:nvPr/>
        </p:nvSpPr>
        <p:spPr bwMode="auto">
          <a:xfrm>
            <a:off x="827088" y="2565400"/>
            <a:ext cx="21590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en-US" sz="2800" b="1">
                <a:solidFill>
                  <a:srgbClr val="000000"/>
                </a:solidFill>
                <a:latin typeface="Arial" pitchFamily="34" charset="0"/>
              </a:rPr>
              <a:t>Evaluation </a:t>
            </a:r>
          </a:p>
        </p:txBody>
      </p:sp>
      <p:sp>
        <p:nvSpPr>
          <p:cNvPr id="601102" name="Text Box 14"/>
          <p:cNvSpPr txBox="1">
            <a:spLocks noChangeArrowheads="1"/>
          </p:cNvSpPr>
          <p:nvPr/>
        </p:nvSpPr>
        <p:spPr bwMode="auto">
          <a:xfrm>
            <a:off x="3563938" y="1557338"/>
            <a:ext cx="198596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fr-FR" sz="2800" b="1">
                <a:solidFill>
                  <a:srgbClr val="000000"/>
                </a:solidFill>
                <a:latin typeface="Arial" pitchFamily="34" charset="0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490995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7" grpId="0"/>
      <p:bldP spid="601098" grpId="0"/>
      <p:bldP spid="601099" grpId="0"/>
      <p:bldP spid="601100" grpId="0"/>
      <p:bldP spid="601101" grpId="0"/>
      <p:bldP spid="601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mtClean="0"/>
              <a:t>الأمراض واجبه الإبلاغ الخاضعة لنظام الترصد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509393"/>
              </p:ext>
            </p:extLst>
          </p:nvPr>
        </p:nvGraphicFramePr>
        <p:xfrm>
          <a:off x="457200" y="1981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5535"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المجموعة</a:t>
                      </a:r>
                      <a:r>
                        <a:rPr lang="ar-EG" baseline="0" dirty="0" smtClean="0"/>
                        <a:t> الثالثة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المجموعة الثانية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dirty="0" smtClean="0"/>
                        <a:t>المجموعة الأولي</a:t>
                      </a:r>
                      <a:endParaRPr lang="en-US" dirty="0"/>
                    </a:p>
                  </a:txBody>
                  <a:tcPr/>
                </a:tc>
              </a:tr>
              <a:tr h="4166465">
                <a:tc>
                  <a:txBody>
                    <a:bodyPr/>
                    <a:lstStyle/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SA" altLang="en-US" b="1" dirty="0" smtClean="0"/>
                        <a:t>الكبدي الفيروسي</a:t>
                      </a:r>
                      <a:endParaRPr lang="ar-EG" altLang="en-US" b="1" dirty="0" smtClean="0"/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SA" alt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النكاف</a:t>
                      </a:r>
                      <a:endParaRPr lang="ar-EG" alt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EG" altLang="en-US" b="1" dirty="0" smtClean="0"/>
                        <a:t>عقر الحيوان</a:t>
                      </a:r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SA" altLang="en-US" b="1" dirty="0" smtClean="0"/>
                        <a:t>البلهارسيا</a:t>
                      </a:r>
                      <a:endParaRPr lang="ar-EG" altLang="en-US" b="1" dirty="0" smtClean="0"/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EG" altLang="en-US" b="1" dirty="0" smtClean="0"/>
                        <a:t>الجذام</a:t>
                      </a:r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EG" altLang="en-US" b="1" dirty="0" smtClean="0"/>
                        <a:t>فاشيولا</a:t>
                      </a:r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ar-EG" altLang="en-US" b="1" dirty="0" smtClean="0"/>
                        <a:t>فيلاريا</a:t>
                      </a:r>
                      <a:endParaRPr lang="en-US" altLang="en-US" b="1" dirty="0" smtClean="0"/>
                    </a:p>
                    <a:p>
                      <a:pPr marL="447675" indent="-447675" algn="r" rtl="1" eaLnBrk="1" hangingPunct="1">
                        <a:buClr>
                          <a:schemeClr val="tx1"/>
                        </a:buClr>
                        <a:buFont typeface="Wingdings" panose="05000000000000000000" pitchFamily="2" charset="2"/>
                        <a:buChar char="§"/>
                      </a:pPr>
                      <a:endParaRPr lang="en-US" altLang="en-US" b="1" dirty="0" smtClean="0"/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SzPct val="150000"/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الحمي التيفودية</a:t>
                      </a:r>
                    </a:p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 الحمى المالطية</a:t>
                      </a:r>
                    </a:p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 الحصبة</a:t>
                      </a:r>
                    </a:p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 السل</a:t>
                      </a:r>
                    </a:p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 السعال الديكي</a:t>
                      </a:r>
                    </a:p>
                    <a:p>
                      <a:pPr algn="r" rtl="1"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itchFamily="2" charset="2"/>
                        <a:buChar char="§"/>
                      </a:pPr>
                      <a:r>
                        <a:rPr lang="ar-SA" altLang="en-US" b="1" dirty="0" smtClean="0">
                          <a:latin typeface="Arial" pitchFamily="34" charset="0"/>
                        </a:rPr>
                        <a:t> الإسهال المد مم ( دوسنتاريا ) </a:t>
                      </a:r>
                      <a:endParaRPr lang="en-US" altLang="en-US" b="1" dirty="0" smtClean="0"/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Clr>
                          <a:srgbClr val="FF3300"/>
                        </a:buClr>
                        <a:buSzPct val="150000"/>
                      </a:pPr>
                      <a:r>
                        <a:rPr lang="ar-SA" altLang="en-US" sz="2000" b="1" u="sng" dirty="0" smtClean="0">
                          <a:cs typeface="Times New Roman (Arabic)" pitchFamily="26" charset="-78"/>
                        </a:rPr>
                        <a:t>القائمة العادية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en-US" altLang="en-US" sz="1800" b="1" dirty="0" smtClean="0">
                          <a:cs typeface="Times New Roman (Arabic)" pitchFamily="26" charset="-78"/>
                        </a:rPr>
                        <a:t>  </a:t>
                      </a: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الالتهاب السحائي السبحي </a:t>
                      </a:r>
                      <a:endParaRPr lang="en-US" altLang="en-US" sz="1800" b="1" dirty="0" smtClean="0">
                        <a:cs typeface="Times New Roman (Arabic)" pitchFamily="26" charset="-78"/>
                      </a:endParaRP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</a:t>
                      </a:r>
                      <a:r>
                        <a:rPr lang="en-US" altLang="en-US" sz="1800" b="1" dirty="0" smtClean="0">
                          <a:cs typeface="Times New Roman (Arabic)" pitchFamily="26" charset="-78"/>
                        </a:rPr>
                        <a:t>  </a:t>
                      </a: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الشلل الحاد الرخو</a:t>
                      </a:r>
                      <a:endParaRPr lang="en-US" altLang="en-US" sz="1800" b="1" dirty="0" smtClean="0">
                        <a:cs typeface="Times New Roman (Arabic)" pitchFamily="26" charset="-78"/>
                      </a:endParaRP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en-US" altLang="en-US" sz="1800" b="1" dirty="0" smtClean="0">
                          <a:cs typeface="Times New Roman (Arabic)" pitchFamily="26" charset="-78"/>
                        </a:rPr>
                        <a:t>  </a:t>
                      </a: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مرض فقدان المناعة المكتسب (الإيدز)</a:t>
                      </a:r>
                      <a:endParaRPr lang="en-US" altLang="en-US" sz="1800" b="1" dirty="0" smtClean="0">
                        <a:cs typeface="Times New Roman (Arabic)" pitchFamily="26" charset="-78"/>
                      </a:endParaRP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en-US" altLang="en-US" sz="1800" b="1" dirty="0" smtClean="0">
                          <a:cs typeface="Times New Roman (Arabic)" pitchFamily="26" charset="-78"/>
                        </a:rPr>
                        <a:t>  </a:t>
                      </a: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عقر الحيوان (السعار)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en-US" altLang="en-US" sz="1800" b="1" dirty="0" smtClean="0">
                          <a:cs typeface="Times New Roman (Arabic)" pitchFamily="26" charset="-78"/>
                        </a:rPr>
                        <a:t>  </a:t>
                      </a: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الدفتيريا (الخناق)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 التيتانوس (الكزاز)</a:t>
                      </a:r>
                      <a:r>
                        <a:rPr lang="ar-SA" altLang="en-US" sz="2400" b="1" dirty="0" smtClean="0">
                          <a:cs typeface="Times New Roman (Arabic)" pitchFamily="26" charset="-78"/>
                        </a:rPr>
                        <a:t> 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</a:pPr>
                      <a:r>
                        <a:rPr lang="ar-SA" altLang="en-US" sz="2000" b="1" u="sng" dirty="0" smtClean="0">
                          <a:cs typeface="Times New Roman (Arabic)" pitchFamily="26" charset="-78"/>
                        </a:rPr>
                        <a:t>الأمراض نادرة الحدوث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 الحمي النزيفية الفيروسية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 حمي الوادي المتصدع 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 التسمم الممباري </a:t>
                      </a:r>
                    </a:p>
                    <a:p>
                      <a:pPr algn="r" rtl="1">
                        <a:buClr>
                          <a:srgbClr val="FF3300"/>
                        </a:buClr>
                        <a:buSzPct val="150000"/>
                        <a:buFontTx/>
                        <a:buChar char="•"/>
                      </a:pPr>
                      <a:r>
                        <a:rPr lang="ar-SA" altLang="en-US" sz="1800" b="1" dirty="0" smtClean="0">
                          <a:cs typeface="Times New Roman (Arabic)" pitchFamily="26" charset="-78"/>
                        </a:rPr>
                        <a:t>  الكوليرا</a:t>
                      </a:r>
                      <a:endParaRPr lang="en-US" altLang="en-US" sz="1800" b="1" dirty="0" smtClean="0">
                        <a:cs typeface="Times New Roman (Arabic)" pitchFamily="26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976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مراحل الترصد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EG" sz="3600" b="1" dirty="0" smtClean="0">
                <a:solidFill>
                  <a:srgbClr val="C00000"/>
                </a:solidFill>
              </a:rPr>
              <a:t>الابلاغ الورقى</a:t>
            </a:r>
          </a:p>
          <a:p>
            <a:pPr algn="r" rtl="1">
              <a:lnSpc>
                <a:spcPct val="150000"/>
              </a:lnSpc>
            </a:pPr>
            <a:r>
              <a:rPr lang="ar-EG" sz="3600" b="1" dirty="0" smtClean="0">
                <a:solidFill>
                  <a:srgbClr val="C00000"/>
                </a:solidFill>
              </a:rPr>
              <a:t>الابلاغ الالكترونى </a:t>
            </a:r>
            <a:r>
              <a:rPr lang="en-US" sz="3600" b="1" dirty="0" smtClean="0">
                <a:solidFill>
                  <a:srgbClr val="C00000"/>
                </a:solidFill>
              </a:rPr>
              <a:t>off-line</a:t>
            </a:r>
            <a:endParaRPr lang="ar-EG" sz="3600" b="1" dirty="0" smtClean="0">
              <a:solidFill>
                <a:srgbClr val="C00000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ar-EG" sz="3600" b="1" dirty="0">
                <a:solidFill>
                  <a:srgbClr val="C00000"/>
                </a:solidFill>
              </a:rPr>
              <a:t>الابلاغ الالكترونى </a:t>
            </a:r>
            <a:r>
              <a:rPr lang="en-US" sz="3600" b="1" dirty="0" smtClean="0">
                <a:solidFill>
                  <a:srgbClr val="C00000"/>
                </a:solidFill>
              </a:rPr>
              <a:t>on-line</a:t>
            </a:r>
            <a:endParaRPr lang="ar-EG" sz="3600" b="1" dirty="0">
              <a:solidFill>
                <a:srgbClr val="C00000"/>
              </a:solidFill>
            </a:endParaRPr>
          </a:p>
          <a:p>
            <a:pPr algn="r" rtl="1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Infectious disease</a:t>
            </a:r>
          </a:p>
          <a:p>
            <a:pPr algn="r" rtl="1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</a:rPr>
              <a:t>3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6ED0-7108-497B-B760-5D69F89F3D98}" type="datetime2">
              <a:rPr lang="en-US" smtClean="0"/>
              <a:t>Monday, November 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Assiut unit for treatment of viral hepatitis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11AC6-B538-4CF0-B07C-E45239588A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5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ar-EG" sz="2000" dirty="0" smtClean="0"/>
              <a:t>إجمالي الحالات المسجلة ( جميع الأمراض ) </a:t>
            </a:r>
            <a:br>
              <a:rPr lang="ar-EG" sz="2000" dirty="0" smtClean="0"/>
            </a:br>
            <a:r>
              <a:rPr lang="ar-EG" sz="2000" dirty="0" smtClean="0"/>
              <a:t>علي برنامج النيدز لمحافظة أسيوط من عام 2012م حتي 29/ أكتوبر 2015م </a:t>
            </a:r>
            <a:endParaRPr lang="en-US" sz="20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420533"/>
              </p:ext>
            </p:extLst>
          </p:nvPr>
        </p:nvGraphicFramePr>
        <p:xfrm>
          <a:off x="152400" y="1447800"/>
          <a:ext cx="8763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86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959</TotalTime>
  <Words>461</Words>
  <Application>Microsoft Office PowerPoint</Application>
  <PresentationFormat>On-screen Show (4:3)</PresentationFormat>
  <Paragraphs>128</Paragraphs>
  <Slides>23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Executive</vt:lpstr>
      <vt:lpstr>Bitmap Image</vt:lpstr>
      <vt:lpstr>PowerPoint Presentation</vt:lpstr>
      <vt:lpstr>PowerPoint Presentation</vt:lpstr>
      <vt:lpstr>Surveillance </vt:lpstr>
      <vt:lpstr>PowerPoint Presentation</vt:lpstr>
      <vt:lpstr>PowerPoint Presentation</vt:lpstr>
      <vt:lpstr>PowerPoint Presentation</vt:lpstr>
      <vt:lpstr>الأمراض واجبه الإبلاغ الخاضعة لنظام الترصد</vt:lpstr>
      <vt:lpstr>مراحل الترصد</vt:lpstr>
      <vt:lpstr>إجمالي الحالات المسجلة ( جميع الأمراض )  علي برنامج النيدز لمحافظة أسيوط من عام 2012م حتي 29/ أكتوبر 2015م </vt:lpstr>
      <vt:lpstr>مقارنة بين أعداد الحالات المسجلة شهريا بمحافظة أسيوط خلال الفترة من 2012 حتي 2015م </vt:lpstr>
      <vt:lpstr>مقارنة بين جميع الأمراض المسجلة شهريا بكل إدارة بمحافظة أسيوط خلال الفترة من 2012حتي 2015م</vt:lpstr>
      <vt:lpstr>مقارنة بين جميع الأمراض المسجلة سنويا بمحافظة أسيوط  خلال الفترة من 2012حتي 2015م</vt:lpstr>
      <vt:lpstr>مقارنة بين مصادر الإبلاغ الأكثر تسجيلا بمحافظة أسيوط  خلال الفترة من 2012حتي 2015م</vt:lpstr>
      <vt:lpstr>حالات التهاب الكبدي المسجلة بمحافظة أسيوط خلال الفترة من 2012 حتي 2015م </vt:lpstr>
      <vt:lpstr>حالات التهاب الكبدي طبقا للتشخيص بمحافظة  أسيوط خلال عام 2015م</vt:lpstr>
      <vt:lpstr>PowerPoint Presentation</vt:lpstr>
      <vt:lpstr>حالات التهاب الكبدي طبقا للفئات العمرية بمحافظة  أسيوط  خلال عام 2015م بالنسبة المئوية</vt:lpstr>
      <vt:lpstr>Prevalence of Hepatitis C by Age in Egypt 2009</vt:lpstr>
      <vt:lpstr>PowerPoint Presentation</vt:lpstr>
      <vt:lpstr>PowerPoint Presentation</vt:lpstr>
      <vt:lpstr>PowerPoint Presentation</vt:lpstr>
      <vt:lpstr>ماذا نريد الان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Egyptian guidelines for treatment of chronic hepatitis c 2015</dc:title>
  <dc:creator>nasramany</dc:creator>
  <cp:lastModifiedBy>nasramany</cp:lastModifiedBy>
  <cp:revision>86</cp:revision>
  <dcterms:created xsi:type="dcterms:W3CDTF">2015-05-18T19:44:50Z</dcterms:created>
  <dcterms:modified xsi:type="dcterms:W3CDTF">2015-11-03T07:38:52Z</dcterms:modified>
</cp:coreProperties>
</file>