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12" autoAdjust="0"/>
    <p:restoredTop sz="94660"/>
  </p:normalViewPr>
  <p:slideViewPr>
    <p:cSldViewPr snapToGrid="0">
      <p:cViewPr>
        <p:scale>
          <a:sx n="25" d="100"/>
          <a:sy n="25" d="100"/>
        </p:scale>
        <p:origin x="728" y="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324514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055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386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92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A74F7-1914-4BB3-8C3B-C242EF33A53F}"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344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A74F7-1914-4BB3-8C3B-C242EF33A53F}"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6005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A74F7-1914-4BB3-8C3B-C242EF33A53F}"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93382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A74F7-1914-4BB3-8C3B-C242EF33A53F}"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21933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A74F7-1914-4BB3-8C3B-C242EF33A53F}"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242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60230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1264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5AA74F7-1914-4BB3-8C3B-C242EF33A53F}" type="datetimeFigureOut">
              <a:rPr lang="en-GB" smtClean="0"/>
              <a:t>18/04/2024</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2DBA27B7-918B-4707-A654-6E06639F8E6D}" type="slidenum">
              <a:rPr lang="en-GB" smtClean="0"/>
              <a:t>‹#›</a:t>
            </a:fld>
            <a:endParaRPr lang="en-GB"/>
          </a:p>
        </p:txBody>
      </p:sp>
    </p:spTree>
    <p:extLst>
      <p:ext uri="{BB962C8B-B14F-4D97-AF65-F5344CB8AC3E}">
        <p14:creationId xmlns:p14="http://schemas.microsoft.com/office/powerpoint/2010/main" val="2702898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gif"/><Relationship Id="rId17" Type="http://schemas.microsoft.com/office/2007/relationships/hdphoto" Target="../media/hdphoto1.wdp"/><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B9EAE51-2D8A-49D2-8F92-17D141C2D857}"/>
              </a:ext>
            </a:extLst>
          </p:cNvPr>
          <p:cNvGrpSpPr/>
          <p:nvPr/>
        </p:nvGrpSpPr>
        <p:grpSpPr>
          <a:xfrm>
            <a:off x="6074" y="3265555"/>
            <a:ext cx="27819075" cy="4521938"/>
            <a:chOff x="-10334" y="3239473"/>
            <a:chExt cx="27819075" cy="4521938"/>
          </a:xfrm>
        </p:grpSpPr>
        <p:pic>
          <p:nvPicPr>
            <p:cNvPr id="8" name="Picture 7" descr="A close up of a rock formation&#10;&#10;Description automatically generated">
              <a:extLst>
                <a:ext uri="{FF2B5EF4-FFF2-40B4-BE49-F238E27FC236}">
                  <a16:creationId xmlns:a16="http://schemas.microsoft.com/office/drawing/2014/main" id="{FBB0CD19-F562-46AF-86A7-8CCC4F744BC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0334" y="3239963"/>
              <a:ext cx="13751734" cy="4521448"/>
            </a:xfrm>
            <a:prstGeom prst="rect">
              <a:avLst/>
            </a:prstGeom>
          </p:spPr>
        </p:pic>
        <p:pic>
          <p:nvPicPr>
            <p:cNvPr id="68" name="Picture 67" descr="A close up of a rock formation&#10;&#10;Description automatically generated">
              <a:extLst>
                <a:ext uri="{FF2B5EF4-FFF2-40B4-BE49-F238E27FC236}">
                  <a16:creationId xmlns:a16="http://schemas.microsoft.com/office/drawing/2014/main" id="{275A3FBA-BC89-40D3-8152-72DB78EA0B23}"/>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flipH="1">
              <a:off x="13741400" y="3239473"/>
              <a:ext cx="14067341" cy="4521448"/>
            </a:xfrm>
            <a:prstGeom prst="rect">
              <a:avLst/>
            </a:prstGeom>
          </p:spPr>
        </p:pic>
      </p:grpSp>
      <p:pic>
        <p:nvPicPr>
          <p:cNvPr id="7" name="Picture 2">
            <a:extLst>
              <a:ext uri="{FF2B5EF4-FFF2-40B4-BE49-F238E27FC236}">
                <a16:creationId xmlns:a16="http://schemas.microsoft.com/office/drawing/2014/main" id="{1B36BC9A-A049-4C76-8939-33E5833AC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00" y="933313"/>
            <a:ext cx="1287468"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85F3B70-B0DA-43FC-BA74-6996E2629994}"/>
              </a:ext>
            </a:extLst>
          </p:cNvPr>
          <p:cNvSpPr>
            <a:spLocks noChangeArrowheads="1"/>
          </p:cNvSpPr>
          <p:nvPr/>
        </p:nvSpPr>
        <p:spPr bwMode="auto">
          <a:xfrm>
            <a:off x="3910825" y="1182007"/>
            <a:ext cx="21170865" cy="1555214"/>
          </a:xfrm>
          <a:prstGeom prst="rect">
            <a:avLst/>
          </a:prstGeom>
          <a:noFill/>
          <a:ln>
            <a:noFill/>
          </a:ln>
          <a:effectLst/>
        </p:spPr>
        <p:txBody>
          <a:bodyPr vert="horz" wrap="square" lIns="58025" tIns="61893" rIns="58025" bIns="0" numCol="1" anchor="ctr" anchorCtr="0" compatLnSpc="1">
            <a:prstTxWarp prst="textNoShape">
              <a:avLst/>
            </a:prstTxWarp>
            <a:spAutoFit/>
          </a:bodyPr>
          <a:lstStyle/>
          <a:p>
            <a:pPr algn="ctr" eaLnBrk="0" fontAlgn="base" hangingPunct="0">
              <a:spcBef>
                <a:spcPts val="600"/>
              </a:spcBef>
              <a:spcAft>
                <a:spcPct val="0"/>
              </a:spcAft>
            </a:pPr>
            <a:r>
              <a:rPr lang="en-US" altLang="en-US" sz="4800" b="1" dirty="0">
                <a:solidFill>
                  <a:srgbClr val="0F243E"/>
                </a:solidFill>
                <a:ea typeface="Times New Roman" panose="02020603050405020304" pitchFamily="18" charset="0"/>
                <a:cs typeface="Arial" panose="020B0604020202020204" pitchFamily="34" charset="0"/>
              </a:rPr>
              <a:t>12</a:t>
            </a:r>
            <a:r>
              <a:rPr lang="en-US" altLang="en-US" sz="4800" b="1" baseline="30000" dirty="0">
                <a:solidFill>
                  <a:srgbClr val="0F243E"/>
                </a:solidFill>
                <a:ea typeface="Times New Roman" panose="02020603050405020304" pitchFamily="18" charset="0"/>
                <a:cs typeface="Arial" panose="020B0604020202020204" pitchFamily="34" charset="0"/>
              </a:rPr>
              <a:t>th</a:t>
            </a:r>
            <a:r>
              <a:rPr lang="en-US" altLang="en-US" sz="4800" b="1" dirty="0">
                <a:solidFill>
                  <a:srgbClr val="0F243E"/>
                </a:solidFill>
                <a:ea typeface="Times New Roman" panose="02020603050405020304" pitchFamily="18" charset="0"/>
                <a:cs typeface="Arial" panose="020B0604020202020204" pitchFamily="34" charset="0"/>
              </a:rPr>
              <a:t> International Conference </a:t>
            </a:r>
            <a:r>
              <a:rPr lang="en-GB" altLang="en-US" sz="4800" b="1" dirty="0">
                <a:solidFill>
                  <a:srgbClr val="0F243E"/>
                </a:solidFill>
                <a:ea typeface="Times New Roman" panose="02020603050405020304" pitchFamily="18" charset="0"/>
                <a:cs typeface="Arial" panose="020B0604020202020204" pitchFamily="34" charset="0"/>
              </a:rPr>
              <a:t>on the Geology of Africa </a:t>
            </a:r>
            <a:r>
              <a:rPr lang="en-US" altLang="en-US" sz="4800" b="1" dirty="0">
                <a:solidFill>
                  <a:srgbClr val="0F243E"/>
                </a:solidFill>
                <a:cs typeface="Arial" panose="020B0604020202020204" pitchFamily="34" charset="0"/>
              </a:rPr>
              <a:t>(ICGA-12)</a:t>
            </a:r>
          </a:p>
          <a:p>
            <a:pPr algn="ctr" eaLnBrk="0" fontAlgn="base" hangingPunct="0">
              <a:spcBef>
                <a:spcPts val="600"/>
              </a:spcBef>
              <a:spcAft>
                <a:spcPct val="0"/>
              </a:spcAft>
            </a:pPr>
            <a:r>
              <a:rPr lang="en-US" altLang="en-US" sz="4400" b="1" dirty="0">
                <a:solidFill>
                  <a:srgbClr val="0F243E"/>
                </a:solidFill>
                <a:cs typeface="Arial" panose="020B0604020202020204" pitchFamily="34" charset="0"/>
              </a:rPr>
              <a:t>“</a:t>
            </a:r>
            <a:r>
              <a:rPr lang="en-US" sz="4400" b="1" dirty="0">
                <a:solidFill>
                  <a:srgbClr val="009900"/>
                </a:solidFill>
                <a:cs typeface="Arial" panose="020B0604020202020204" pitchFamily="34" charset="0"/>
              </a:rPr>
              <a:t>Earth Sciences and Sustainable Development in Africa</a:t>
            </a:r>
            <a:r>
              <a:rPr lang="en-US" altLang="en-US" sz="4400" b="1" dirty="0">
                <a:cs typeface="Arial" panose="020B0604020202020204" pitchFamily="34" charset="0"/>
              </a:rPr>
              <a:t>“</a:t>
            </a:r>
            <a:r>
              <a:rPr lang="en-US" altLang="en-US" sz="4400" b="1" dirty="0">
                <a:solidFill>
                  <a:schemeClr val="accent2"/>
                </a:solidFill>
                <a:cs typeface="Arial" panose="020B0604020202020204" pitchFamily="34" charset="0"/>
              </a:rPr>
              <a:t>  6–7 November 2024 – Assiut</a:t>
            </a:r>
          </a:p>
        </p:txBody>
      </p:sp>
      <p:sp>
        <p:nvSpPr>
          <p:cNvPr id="10" name="Rectangle 2030">
            <a:extLst>
              <a:ext uri="{FF2B5EF4-FFF2-40B4-BE49-F238E27FC236}">
                <a16:creationId xmlns:a16="http://schemas.microsoft.com/office/drawing/2014/main" id="{4DDBB66D-33C0-4D76-8B14-ADEC879DD186}"/>
              </a:ext>
            </a:extLst>
          </p:cNvPr>
          <p:cNvSpPr>
            <a:spLocks noChangeArrowheads="1"/>
          </p:cNvSpPr>
          <p:nvPr/>
        </p:nvSpPr>
        <p:spPr bwMode="auto">
          <a:xfrm>
            <a:off x="1246743" y="8277179"/>
            <a:ext cx="14521830" cy="10664608"/>
          </a:xfrm>
          <a:prstGeom prst="rect">
            <a:avLst/>
          </a:prstGeom>
          <a:noFill/>
          <a:ln w="76200">
            <a:solidFill>
              <a:schemeClr val="accent2"/>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C000"/>
              </a:solidFill>
              <a:latin typeface="+mn-lt"/>
            </a:endParaRPr>
          </a:p>
        </p:txBody>
      </p:sp>
      <p:sp>
        <p:nvSpPr>
          <p:cNvPr id="11" name="Text Box 2036">
            <a:extLst>
              <a:ext uri="{FF2B5EF4-FFF2-40B4-BE49-F238E27FC236}">
                <a16:creationId xmlns:a16="http://schemas.microsoft.com/office/drawing/2014/main" id="{BE08C245-7A57-498F-9D21-9234229A35D8}"/>
              </a:ext>
            </a:extLst>
          </p:cNvPr>
          <p:cNvSpPr txBox="1">
            <a:spLocks noChangeArrowheads="1"/>
          </p:cNvSpPr>
          <p:nvPr/>
        </p:nvSpPr>
        <p:spPr bwMode="auto">
          <a:xfrm>
            <a:off x="1682078" y="8613699"/>
            <a:ext cx="698795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defRPr/>
            </a:pPr>
            <a:r>
              <a:rPr lang="en-US" sz="3911" b="1" dirty="0">
                <a:solidFill>
                  <a:srgbClr val="996633"/>
                </a:solidFill>
                <a:effectLst>
                  <a:outerShdw blurRad="38100" dist="38100" dir="2700000" algn="tl">
                    <a:srgbClr val="C0C0C0"/>
                  </a:outerShdw>
                </a:effectLst>
                <a:latin typeface="+mn-lt"/>
              </a:rPr>
              <a:t>Introduction / Research </a:t>
            </a:r>
            <a:r>
              <a:rPr lang="en-GB" sz="3911" b="1" dirty="0">
                <a:solidFill>
                  <a:srgbClr val="996633"/>
                </a:solidFill>
                <a:effectLst>
                  <a:outerShdw blurRad="38100" dist="38100" dir="2700000" algn="tl">
                    <a:srgbClr val="C0C0C0"/>
                  </a:outerShdw>
                </a:effectLst>
                <a:latin typeface="+mn-lt"/>
              </a:rPr>
              <a:t>Rational </a:t>
            </a:r>
            <a:endParaRPr lang="en-US" sz="3911" b="1" dirty="0">
              <a:solidFill>
                <a:srgbClr val="996633"/>
              </a:solidFill>
              <a:effectLst>
                <a:outerShdw blurRad="38100" dist="38100" dir="2700000" algn="tl">
                  <a:srgbClr val="C0C0C0"/>
                </a:outerShdw>
              </a:effectLst>
              <a:latin typeface="+mn-lt"/>
            </a:endParaRPr>
          </a:p>
        </p:txBody>
      </p:sp>
      <p:sp>
        <p:nvSpPr>
          <p:cNvPr id="12" name="Text Box 2037">
            <a:extLst>
              <a:ext uri="{FF2B5EF4-FFF2-40B4-BE49-F238E27FC236}">
                <a16:creationId xmlns:a16="http://schemas.microsoft.com/office/drawing/2014/main" id="{107B9858-D4CE-4638-8FD3-7A5CFB3D9F9E}"/>
              </a:ext>
            </a:extLst>
          </p:cNvPr>
          <p:cNvSpPr txBox="1">
            <a:spLocks noChangeArrowheads="1"/>
          </p:cNvSpPr>
          <p:nvPr/>
        </p:nvSpPr>
        <p:spPr bwMode="auto">
          <a:xfrm>
            <a:off x="1488709" y="29442410"/>
            <a:ext cx="271727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ct val="30000"/>
              </a:spcAft>
              <a:defRPr/>
            </a:pPr>
            <a:r>
              <a:rPr lang="en-US" sz="3911" b="1" dirty="0">
                <a:solidFill>
                  <a:schemeClr val="accent2"/>
                </a:solidFill>
                <a:effectLst>
                  <a:outerShdw blurRad="38100" dist="38100" dir="2700000" algn="tl">
                    <a:srgbClr val="C0C0C0"/>
                  </a:outerShdw>
                </a:effectLst>
                <a:latin typeface="+mn-lt"/>
              </a:rPr>
              <a:t>Results</a:t>
            </a:r>
          </a:p>
        </p:txBody>
      </p:sp>
      <p:sp>
        <p:nvSpPr>
          <p:cNvPr id="14" name="Text Box 2039">
            <a:extLst>
              <a:ext uri="{FF2B5EF4-FFF2-40B4-BE49-F238E27FC236}">
                <a16:creationId xmlns:a16="http://schemas.microsoft.com/office/drawing/2014/main" id="{EAAF1976-D49C-44C2-A144-10E5884FC79B}"/>
              </a:ext>
            </a:extLst>
          </p:cNvPr>
          <p:cNvSpPr txBox="1">
            <a:spLocks noChangeArrowheads="1"/>
          </p:cNvSpPr>
          <p:nvPr/>
        </p:nvSpPr>
        <p:spPr bwMode="auto">
          <a:xfrm>
            <a:off x="1571049" y="19808414"/>
            <a:ext cx="856656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3911" b="1" dirty="0">
                <a:solidFill>
                  <a:srgbClr val="FFC000"/>
                </a:solidFill>
                <a:effectLst>
                  <a:outerShdw blurRad="38100" dist="38100" dir="2700000" algn="tl">
                    <a:srgbClr val="C0C0C0"/>
                  </a:outerShdw>
                </a:effectLst>
                <a:latin typeface="+mn-lt"/>
              </a:rPr>
              <a:t>Materials and Methods</a:t>
            </a:r>
          </a:p>
        </p:txBody>
      </p:sp>
      <p:sp>
        <p:nvSpPr>
          <p:cNvPr id="15" name="Text Box 2040">
            <a:extLst>
              <a:ext uri="{FF2B5EF4-FFF2-40B4-BE49-F238E27FC236}">
                <a16:creationId xmlns:a16="http://schemas.microsoft.com/office/drawing/2014/main" id="{64F134A5-260D-472E-923C-7C80559BEBEB}"/>
              </a:ext>
            </a:extLst>
          </p:cNvPr>
          <p:cNvSpPr txBox="1">
            <a:spLocks noChangeArrowheads="1"/>
          </p:cNvSpPr>
          <p:nvPr/>
        </p:nvSpPr>
        <p:spPr bwMode="auto">
          <a:xfrm>
            <a:off x="1642693" y="20611531"/>
            <a:ext cx="13949251" cy="288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000">
                <a:solidFill>
                  <a:schemeClr val="tx1"/>
                </a:solidFill>
                <a:latin typeface="Times New Roman" panose="02020603050405020304" pitchFamily="18" charset="0"/>
              </a:defRPr>
            </a:lvl1pPr>
            <a:lvl2pPr marL="742950" indent="-285750" defTabSz="915988">
              <a:defRPr sz="2000">
                <a:solidFill>
                  <a:schemeClr val="tx1"/>
                </a:solidFill>
                <a:latin typeface="Times New Roman" panose="02020603050405020304" pitchFamily="18" charset="0"/>
              </a:defRPr>
            </a:lvl2pPr>
            <a:lvl3pPr marL="1143000" indent="-228600" defTabSz="915988">
              <a:defRPr sz="2000">
                <a:solidFill>
                  <a:schemeClr val="tx1"/>
                </a:solidFill>
                <a:latin typeface="Times New Roman" panose="02020603050405020304" pitchFamily="18" charset="0"/>
              </a:defRPr>
            </a:lvl3pPr>
            <a:lvl4pPr marL="1600200" indent="-228600" defTabSz="915988">
              <a:defRPr sz="2000">
                <a:solidFill>
                  <a:schemeClr val="tx1"/>
                </a:solidFill>
                <a:latin typeface="Times New Roman" panose="02020603050405020304" pitchFamily="18" charset="0"/>
              </a:defRPr>
            </a:lvl4pPr>
            <a:lvl5pPr marL="2057400" indent="-228600" defTabSz="915988">
              <a:defRPr sz="2000">
                <a:solidFill>
                  <a:schemeClr val="tx1"/>
                </a:solidFill>
                <a:latin typeface="Times New Roman" panose="02020603050405020304" pitchFamily="18" charset="0"/>
              </a:defRPr>
            </a:lvl5pPr>
            <a:lvl6pPr marL="2514600" indent="-228600" defTabSz="9159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159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159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15988" eaLnBrk="0" fontAlgn="base" hangingPunct="0">
              <a:spcBef>
                <a:spcPct val="0"/>
              </a:spcBef>
              <a:spcAft>
                <a:spcPct val="0"/>
              </a:spcAft>
              <a:defRPr sz="2000">
                <a:solidFill>
                  <a:schemeClr val="tx1"/>
                </a:solidFill>
                <a:latin typeface="Times New Roman" panose="02020603050405020304" pitchFamily="18" charset="0"/>
              </a:defRPr>
            </a:lvl9pPr>
          </a:lstStyle>
          <a:p>
            <a:pPr algn="just">
              <a:spcAft>
                <a:spcPct val="30000"/>
              </a:spcAft>
              <a:buClr>
                <a:srgbClr val="FF0000"/>
              </a:buClr>
              <a:defRPr/>
            </a:pPr>
            <a:r>
              <a:rPr lang="en-US" altLang="fr-FR" sz="2013" b="1" dirty="0">
                <a:solidFill>
                  <a:schemeClr val="tx1">
                    <a:lumMod val="50000"/>
                  </a:schemeClr>
                </a:solidFill>
                <a:latin typeface="+mn-lt"/>
                <a:cs typeface="Times New Roman" panose="02020603050405020304" pitchFamily="18" charset="0"/>
              </a:rPr>
              <a:t>Methods and Materials used in the current study. Methods and Materials used in the current study.</a:t>
            </a:r>
            <a:r>
              <a:rPr lang="en-US" altLang="fr-FR" b="1" dirty="0">
                <a:solidFill>
                  <a:schemeClr val="tx1">
                    <a:lumMod val="50000"/>
                  </a:schemeClr>
                </a:solidFill>
                <a:latin typeface="+mn-lt"/>
                <a:cs typeface="Times New Roman" panose="02020603050405020304" pitchFamily="18" charset="0"/>
              </a:rPr>
              <a:t>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a:t>
            </a:r>
            <a:endParaRPr lang="en-US" altLang="fr-FR" sz="1879" b="1" dirty="0">
              <a:latin typeface="+mn-lt"/>
            </a:endParaRPr>
          </a:p>
        </p:txBody>
      </p:sp>
      <p:sp>
        <p:nvSpPr>
          <p:cNvPr id="16" name="Text Box 2161">
            <a:extLst>
              <a:ext uri="{FF2B5EF4-FFF2-40B4-BE49-F238E27FC236}">
                <a16:creationId xmlns:a16="http://schemas.microsoft.com/office/drawing/2014/main" id="{8CB1A10A-26A0-4B87-AEB7-D8946D6A5508}"/>
              </a:ext>
            </a:extLst>
          </p:cNvPr>
          <p:cNvSpPr txBox="1">
            <a:spLocks noChangeArrowheads="1"/>
          </p:cNvSpPr>
          <p:nvPr/>
        </p:nvSpPr>
        <p:spPr bwMode="auto">
          <a:xfrm>
            <a:off x="1680135" y="9405528"/>
            <a:ext cx="13816538" cy="93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a:lnSpc>
                <a:spcPct val="130000"/>
              </a:lnSpc>
              <a:defRPr/>
            </a:pPr>
            <a:r>
              <a:rPr lang="en-US" altLang="fr-FR" sz="2013" b="1" dirty="0">
                <a:solidFill>
                  <a:schemeClr val="tx1">
                    <a:lumMod val="50000"/>
                  </a:schemeClr>
                </a:solidFill>
                <a:latin typeface="+mn-lt"/>
                <a:cs typeface="Times New Roman" panose="02020603050405020304" pitchFamily="18" charset="0"/>
              </a:rPr>
              <a:t>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Introduction. background, and rational of current research. </a:t>
            </a:r>
            <a:r>
              <a:rPr lang="en-US" altLang="fr-FR" sz="2013" b="1" dirty="0">
                <a:solidFill>
                  <a:srgbClr val="5C3004"/>
                </a:solidFill>
                <a:latin typeface="+mn-lt"/>
                <a:cs typeface="Times New Roman" panose="02020603050405020304" pitchFamily="18" charset="0"/>
              </a:rPr>
              <a:t>=&gt; BETTER YOU USE BULLETS </a:t>
            </a:r>
          </a:p>
        </p:txBody>
      </p:sp>
      <p:sp>
        <p:nvSpPr>
          <p:cNvPr id="17" name="Rectangle 2162">
            <a:extLst>
              <a:ext uri="{FF2B5EF4-FFF2-40B4-BE49-F238E27FC236}">
                <a16:creationId xmlns:a16="http://schemas.microsoft.com/office/drawing/2014/main" id="{1D4D269A-8F78-49B0-B665-58BC546069A8}"/>
              </a:ext>
            </a:extLst>
          </p:cNvPr>
          <p:cNvSpPr>
            <a:spLocks noChangeArrowheads="1"/>
          </p:cNvSpPr>
          <p:nvPr/>
        </p:nvSpPr>
        <p:spPr bwMode="auto">
          <a:xfrm>
            <a:off x="16657844" y="23626234"/>
            <a:ext cx="12382418" cy="11232584"/>
          </a:xfrm>
          <a:prstGeom prst="rect">
            <a:avLst/>
          </a:prstGeom>
          <a:noFill/>
          <a:ln w="76200">
            <a:solidFill>
              <a:srgbClr val="FF0000"/>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0000"/>
              </a:solidFill>
              <a:latin typeface="+mn-lt"/>
            </a:endParaRPr>
          </a:p>
        </p:txBody>
      </p:sp>
      <p:sp>
        <p:nvSpPr>
          <p:cNvPr id="18" name="Text Box 2163">
            <a:extLst>
              <a:ext uri="{FF2B5EF4-FFF2-40B4-BE49-F238E27FC236}">
                <a16:creationId xmlns:a16="http://schemas.microsoft.com/office/drawing/2014/main" id="{DF25CE03-979E-49CC-8F0B-6EF6E2F75E70}"/>
              </a:ext>
            </a:extLst>
          </p:cNvPr>
          <p:cNvSpPr txBox="1">
            <a:spLocks noChangeArrowheads="1"/>
          </p:cNvSpPr>
          <p:nvPr/>
        </p:nvSpPr>
        <p:spPr bwMode="auto">
          <a:xfrm>
            <a:off x="16932310" y="23810171"/>
            <a:ext cx="12206354"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3911" b="1" dirty="0">
                <a:solidFill>
                  <a:srgbClr val="C00000"/>
                </a:solidFill>
                <a:effectLst>
                  <a:outerShdw blurRad="38100" dist="38100" dir="2700000" algn="tl">
                    <a:srgbClr val="C0C0C0"/>
                  </a:outerShdw>
                </a:effectLst>
                <a:latin typeface="+mn-lt"/>
              </a:rPr>
              <a:t>Discussion and Conclusions</a:t>
            </a:r>
            <a:endParaRPr lang="en-US" sz="4620" b="1" dirty="0">
              <a:solidFill>
                <a:srgbClr val="C00000"/>
              </a:solidFill>
              <a:effectLst>
                <a:outerShdw blurRad="38100" dist="38100" dir="2700000" algn="tl">
                  <a:srgbClr val="C0C0C0"/>
                </a:outerShdw>
              </a:effectLst>
              <a:latin typeface="+mn-lt"/>
            </a:endParaRPr>
          </a:p>
        </p:txBody>
      </p:sp>
      <p:sp>
        <p:nvSpPr>
          <p:cNvPr id="19" name="Text Box 2164">
            <a:extLst>
              <a:ext uri="{FF2B5EF4-FFF2-40B4-BE49-F238E27FC236}">
                <a16:creationId xmlns:a16="http://schemas.microsoft.com/office/drawing/2014/main" id="{855D632A-DD4D-4EC8-83BC-051A9C148AC3}"/>
              </a:ext>
            </a:extLst>
          </p:cNvPr>
          <p:cNvSpPr txBox="1">
            <a:spLocks noChangeArrowheads="1"/>
          </p:cNvSpPr>
          <p:nvPr/>
        </p:nvSpPr>
        <p:spPr bwMode="auto">
          <a:xfrm>
            <a:off x="17165603" y="24723553"/>
            <a:ext cx="11623865" cy="56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331" tIns="56331" rIns="56331" bIns="56331" anchor="t">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a:defRPr/>
            </a:pPr>
            <a:r>
              <a:rPr lang="en-US" altLang="fr-FR" sz="2013" b="1" dirty="0">
                <a:solidFill>
                  <a:schemeClr val="tx1">
                    <a:lumMod val="50000"/>
                  </a:schemeClr>
                </a:solidFill>
                <a:latin typeface="+mn-lt"/>
                <a:cs typeface="Times New Roman" panose="02020603050405020304" pitchFamily="18" charset="0"/>
              </a:rPr>
              <a:t>Please provide discussion and conclusions in bulleted points. You can make two separate sections (one for discussion and another for conclusion) or just simply combine both sections as appropriate.</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p:txBody>
      </p:sp>
      <p:sp>
        <p:nvSpPr>
          <p:cNvPr id="20" name="Text Box 2172">
            <a:extLst>
              <a:ext uri="{FF2B5EF4-FFF2-40B4-BE49-F238E27FC236}">
                <a16:creationId xmlns:a16="http://schemas.microsoft.com/office/drawing/2014/main" id="{ABF61E46-E1A5-445D-BF8D-AFE6D47D8261}"/>
              </a:ext>
            </a:extLst>
          </p:cNvPr>
          <p:cNvSpPr txBox="1">
            <a:spLocks noChangeArrowheads="1"/>
          </p:cNvSpPr>
          <p:nvPr/>
        </p:nvSpPr>
        <p:spPr bwMode="auto">
          <a:xfrm>
            <a:off x="16502878" y="8576576"/>
            <a:ext cx="2852981"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ct val="30000"/>
              </a:spcAft>
              <a:defRPr/>
            </a:pPr>
            <a:r>
              <a:rPr lang="en-US" sz="3911" b="1" dirty="0">
                <a:solidFill>
                  <a:schemeClr val="accent2"/>
                </a:solidFill>
                <a:effectLst>
                  <a:outerShdw blurRad="38100" dist="38100" dir="2700000" algn="tl">
                    <a:srgbClr val="C0C0C0"/>
                  </a:outerShdw>
                </a:effectLst>
                <a:latin typeface="+mn-lt"/>
              </a:rPr>
              <a:t>Results</a:t>
            </a:r>
          </a:p>
        </p:txBody>
      </p:sp>
      <p:sp>
        <p:nvSpPr>
          <p:cNvPr id="21" name="Text Box 2173">
            <a:extLst>
              <a:ext uri="{FF2B5EF4-FFF2-40B4-BE49-F238E27FC236}">
                <a16:creationId xmlns:a16="http://schemas.microsoft.com/office/drawing/2014/main" id="{6FDAE4F6-9729-4B77-94E8-A75C73C17981}"/>
              </a:ext>
            </a:extLst>
          </p:cNvPr>
          <p:cNvSpPr txBox="1">
            <a:spLocks noChangeArrowheads="1"/>
          </p:cNvSpPr>
          <p:nvPr/>
        </p:nvSpPr>
        <p:spPr bwMode="auto">
          <a:xfrm>
            <a:off x="16617390" y="14703746"/>
            <a:ext cx="11823196" cy="41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a:t>
            </a:r>
            <a:r>
              <a:rPr lang="en-US" sz="2013" b="1" dirty="0">
                <a:solidFill>
                  <a:schemeClr val="tx1">
                    <a:lumMod val="50000"/>
                  </a:schemeClr>
                </a:solidFill>
                <a:cs typeface="Times New Roman" panose="02020603050405020304" pitchFamily="18" charset="0"/>
              </a:rPr>
              <a:t>Results of my work.</a:t>
            </a:r>
            <a:r>
              <a:rPr lang="en-US" sz="2000" b="1" dirty="0">
                <a:solidFill>
                  <a:schemeClr val="tx1">
                    <a:lumMod val="50000"/>
                  </a:schemeClr>
                </a:solidFill>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sp>
        <p:nvSpPr>
          <p:cNvPr id="22" name="Text Box 2437">
            <a:extLst>
              <a:ext uri="{FF2B5EF4-FFF2-40B4-BE49-F238E27FC236}">
                <a16:creationId xmlns:a16="http://schemas.microsoft.com/office/drawing/2014/main" id="{41CAECC2-947F-4B92-AE86-8F99D71F4A45}"/>
              </a:ext>
            </a:extLst>
          </p:cNvPr>
          <p:cNvSpPr txBox="1">
            <a:spLocks noChangeArrowheads="1"/>
          </p:cNvSpPr>
          <p:nvPr/>
        </p:nvSpPr>
        <p:spPr bwMode="auto">
          <a:xfrm>
            <a:off x="17038722" y="35730937"/>
            <a:ext cx="4121645"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2347" b="1" dirty="0">
                <a:solidFill>
                  <a:schemeClr val="tx1">
                    <a:lumMod val="50000"/>
                  </a:schemeClr>
                </a:solidFill>
                <a:effectLst>
                  <a:outerShdw blurRad="38100" dist="38100" dir="2700000" algn="tl">
                    <a:srgbClr val="C0C0C0"/>
                  </a:outerShdw>
                </a:effectLst>
                <a:latin typeface="+mn-lt"/>
              </a:rPr>
              <a:t>References</a:t>
            </a:r>
          </a:p>
        </p:txBody>
      </p:sp>
      <p:sp>
        <p:nvSpPr>
          <p:cNvPr id="23" name="Text Box 2438">
            <a:extLst>
              <a:ext uri="{FF2B5EF4-FFF2-40B4-BE49-F238E27FC236}">
                <a16:creationId xmlns:a16="http://schemas.microsoft.com/office/drawing/2014/main" id="{A28DD53B-3525-4907-8BB6-514DC263F681}"/>
              </a:ext>
            </a:extLst>
          </p:cNvPr>
          <p:cNvSpPr txBox="1">
            <a:spLocks noChangeArrowheads="1"/>
          </p:cNvSpPr>
          <p:nvPr/>
        </p:nvSpPr>
        <p:spPr bwMode="auto">
          <a:xfrm>
            <a:off x="16979250" y="36378759"/>
            <a:ext cx="11623865" cy="148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[1]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[2]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[4]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[5] References. References. References. References. References. References. References. References. References. </a:t>
            </a:r>
            <a:br>
              <a:rPr lang="en-US" altLang="fr-FR" sz="1508" b="1" dirty="0">
                <a:solidFill>
                  <a:schemeClr val="tx1">
                    <a:lumMod val="50000"/>
                  </a:schemeClr>
                </a:solidFill>
                <a:latin typeface="+mn-lt"/>
                <a:cs typeface="Times New Roman" panose="02020603050405020304" pitchFamily="18" charset="0"/>
              </a:rPr>
            </a:br>
            <a:r>
              <a:rPr lang="en-US" altLang="fr-FR" sz="1508" b="1" dirty="0">
                <a:solidFill>
                  <a:schemeClr val="tx1">
                    <a:lumMod val="50000"/>
                  </a:schemeClr>
                </a:solidFill>
                <a:latin typeface="+mn-lt"/>
                <a:cs typeface="Times New Roman" panose="02020603050405020304" pitchFamily="18" charset="0"/>
              </a:rPr>
              <a:t>[6] References. References. References. References. References. References. References. References. References. </a:t>
            </a:r>
          </a:p>
          <a:p>
            <a:pPr defTabSz="683066" eaLnBrk="1" fontAlgn="auto" hangingPunct="1">
              <a:spcBef>
                <a:spcPts val="0"/>
              </a:spcBef>
              <a:spcAft>
                <a:spcPts val="0"/>
              </a:spcAft>
              <a:defRPr/>
            </a:pPr>
            <a:endParaRPr lang="en-US" altLang="fr-FR" sz="1511" b="1" dirty="0">
              <a:latin typeface="+mn-lt"/>
            </a:endParaRPr>
          </a:p>
        </p:txBody>
      </p:sp>
      <p:sp>
        <p:nvSpPr>
          <p:cNvPr id="24" name="Text Box 2444">
            <a:extLst>
              <a:ext uri="{FF2B5EF4-FFF2-40B4-BE49-F238E27FC236}">
                <a16:creationId xmlns:a16="http://schemas.microsoft.com/office/drawing/2014/main" id="{98909407-2EF8-44EF-AE31-89354CAEA5B0}"/>
              </a:ext>
            </a:extLst>
          </p:cNvPr>
          <p:cNvSpPr txBox="1">
            <a:spLocks noChangeArrowheads="1"/>
          </p:cNvSpPr>
          <p:nvPr/>
        </p:nvSpPr>
        <p:spPr bwMode="auto">
          <a:xfrm>
            <a:off x="17038721" y="38526015"/>
            <a:ext cx="11160316" cy="57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eaLnBrk="1" fontAlgn="auto" hangingPunct="1">
              <a:spcBef>
                <a:spcPts val="0"/>
              </a:spcBef>
              <a:spcAft>
                <a:spcPts val="0"/>
              </a:spcAft>
              <a:defRPr/>
            </a:pPr>
            <a:r>
              <a:rPr lang="en-GB" altLang="fr-FR" sz="1508" b="1" dirty="0">
                <a:solidFill>
                  <a:schemeClr val="tx1">
                    <a:lumMod val="50000"/>
                  </a:schemeClr>
                </a:solidFill>
                <a:latin typeface="+mn-lt"/>
                <a:cs typeface="Times New Roman" panose="02020603050405020304" pitchFamily="18" charset="0"/>
              </a:rPr>
              <a:t>Acknowledgement. Acknowledgement. Acknowledgement. Acknowledgement. Acknowledgement. Acknowledgement. Acknowledgement. Acknowledgement. Acknowledgement. Acknowledgement. Acknowledgement. Acknowledgement. Acknowledgement. Acknowledgement</a:t>
            </a:r>
            <a:endParaRPr lang="fr-FR" altLang="fr-FR" sz="1508" b="1" dirty="0">
              <a:solidFill>
                <a:schemeClr val="tx1">
                  <a:lumMod val="50000"/>
                </a:schemeClr>
              </a:solidFill>
              <a:latin typeface="+mn-lt"/>
              <a:cs typeface="Times New Roman" panose="02020603050405020304" pitchFamily="18" charset="0"/>
            </a:endParaRPr>
          </a:p>
        </p:txBody>
      </p:sp>
      <p:sp>
        <p:nvSpPr>
          <p:cNvPr id="25" name="Text Box 2445">
            <a:extLst>
              <a:ext uri="{FF2B5EF4-FFF2-40B4-BE49-F238E27FC236}">
                <a16:creationId xmlns:a16="http://schemas.microsoft.com/office/drawing/2014/main" id="{202E46F3-C9F9-4A86-A448-DBFD08010022}"/>
              </a:ext>
            </a:extLst>
          </p:cNvPr>
          <p:cNvSpPr txBox="1">
            <a:spLocks noChangeArrowheads="1"/>
          </p:cNvSpPr>
          <p:nvPr/>
        </p:nvSpPr>
        <p:spPr bwMode="auto">
          <a:xfrm>
            <a:off x="16979248" y="37934225"/>
            <a:ext cx="8000843"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2347" b="1" dirty="0">
                <a:solidFill>
                  <a:schemeClr val="tx1">
                    <a:lumMod val="50000"/>
                  </a:schemeClr>
                </a:solidFill>
                <a:effectLst>
                  <a:outerShdw blurRad="38100" dist="38100" dir="2700000" algn="tl">
                    <a:srgbClr val="C0C0C0"/>
                  </a:outerShdw>
                </a:effectLst>
                <a:latin typeface="+mn-lt"/>
              </a:rPr>
              <a:t>Acknowledgement</a:t>
            </a:r>
          </a:p>
        </p:txBody>
      </p:sp>
      <p:grpSp>
        <p:nvGrpSpPr>
          <p:cNvPr id="26" name="Groupe 2">
            <a:extLst>
              <a:ext uri="{FF2B5EF4-FFF2-40B4-BE49-F238E27FC236}">
                <a16:creationId xmlns:a16="http://schemas.microsoft.com/office/drawing/2014/main" id="{FFDEF921-8196-45C3-989F-D65CB5931AF6}"/>
              </a:ext>
            </a:extLst>
          </p:cNvPr>
          <p:cNvGrpSpPr/>
          <p:nvPr/>
        </p:nvGrpSpPr>
        <p:grpSpPr>
          <a:xfrm>
            <a:off x="1189008" y="8282698"/>
            <a:ext cx="27846918" cy="33089740"/>
            <a:chOff x="652392" y="10130322"/>
            <a:chExt cx="28991200" cy="39490959"/>
          </a:xfrm>
        </p:grpSpPr>
        <p:sp>
          <p:nvSpPr>
            <p:cNvPr id="27" name="Line 2447">
              <a:extLst>
                <a:ext uri="{FF2B5EF4-FFF2-40B4-BE49-F238E27FC236}">
                  <a16:creationId xmlns:a16="http://schemas.microsoft.com/office/drawing/2014/main" id="{4EE0C4E1-A0D4-4EF5-860B-7FDEE0566B28}"/>
                </a:ext>
              </a:extLst>
            </p:cNvPr>
            <p:cNvSpPr>
              <a:spLocks noChangeShapeType="1"/>
            </p:cNvSpPr>
            <p:nvPr/>
          </p:nvSpPr>
          <p:spPr bwMode="auto">
            <a:xfrm>
              <a:off x="686725" y="23454991"/>
              <a:ext cx="10453" cy="26146207"/>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2448">
              <a:extLst>
                <a:ext uri="{FF2B5EF4-FFF2-40B4-BE49-F238E27FC236}">
                  <a16:creationId xmlns:a16="http://schemas.microsoft.com/office/drawing/2014/main" id="{92D65AD5-8777-43E8-B40A-F41A98468637}"/>
                </a:ext>
              </a:extLst>
            </p:cNvPr>
            <p:cNvSpPr>
              <a:spLocks noChangeShapeType="1"/>
            </p:cNvSpPr>
            <p:nvPr/>
          </p:nvSpPr>
          <p:spPr bwMode="auto">
            <a:xfrm>
              <a:off x="659612" y="23464599"/>
              <a:ext cx="15639738"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Line 2449">
              <a:extLst>
                <a:ext uri="{FF2B5EF4-FFF2-40B4-BE49-F238E27FC236}">
                  <a16:creationId xmlns:a16="http://schemas.microsoft.com/office/drawing/2014/main" id="{4D2E79F7-0497-401D-AE1F-93B40625EB0B}"/>
                </a:ext>
              </a:extLst>
            </p:cNvPr>
            <p:cNvSpPr>
              <a:spLocks noChangeShapeType="1"/>
            </p:cNvSpPr>
            <p:nvPr/>
          </p:nvSpPr>
          <p:spPr bwMode="auto">
            <a:xfrm flipH="1">
              <a:off x="16272906" y="10130322"/>
              <a:ext cx="0" cy="1332467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 name="Line 2450">
              <a:extLst>
                <a:ext uri="{FF2B5EF4-FFF2-40B4-BE49-F238E27FC236}">
                  <a16:creationId xmlns:a16="http://schemas.microsoft.com/office/drawing/2014/main" id="{8A7B0F3C-8053-4D7B-A84F-D1E8825CD196}"/>
                </a:ext>
              </a:extLst>
            </p:cNvPr>
            <p:cNvSpPr>
              <a:spLocks noChangeShapeType="1"/>
            </p:cNvSpPr>
            <p:nvPr/>
          </p:nvSpPr>
          <p:spPr bwMode="auto">
            <a:xfrm>
              <a:off x="16254690" y="10130322"/>
              <a:ext cx="13360916" cy="3862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2451">
              <a:extLst>
                <a:ext uri="{FF2B5EF4-FFF2-40B4-BE49-F238E27FC236}">
                  <a16:creationId xmlns:a16="http://schemas.microsoft.com/office/drawing/2014/main" id="{076357A8-27AC-4639-B342-D1FA085055FD}"/>
                </a:ext>
              </a:extLst>
            </p:cNvPr>
            <p:cNvSpPr>
              <a:spLocks noChangeShapeType="1"/>
            </p:cNvSpPr>
            <p:nvPr/>
          </p:nvSpPr>
          <p:spPr bwMode="auto">
            <a:xfrm>
              <a:off x="29603668" y="10130322"/>
              <a:ext cx="39924" cy="1785049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2452">
              <a:extLst>
                <a:ext uri="{FF2B5EF4-FFF2-40B4-BE49-F238E27FC236}">
                  <a16:creationId xmlns:a16="http://schemas.microsoft.com/office/drawing/2014/main" id="{8C95E244-D26F-49B2-94D8-89305165F7C8}"/>
                </a:ext>
              </a:extLst>
            </p:cNvPr>
            <p:cNvSpPr>
              <a:spLocks noChangeShapeType="1"/>
            </p:cNvSpPr>
            <p:nvPr/>
          </p:nvSpPr>
          <p:spPr bwMode="auto">
            <a:xfrm flipH="1">
              <a:off x="16236827" y="27980812"/>
              <a:ext cx="13397834"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2453">
              <a:extLst>
                <a:ext uri="{FF2B5EF4-FFF2-40B4-BE49-F238E27FC236}">
                  <a16:creationId xmlns:a16="http://schemas.microsoft.com/office/drawing/2014/main" id="{8771F7C9-9852-4B17-AE35-CC0620763069}"/>
                </a:ext>
              </a:extLst>
            </p:cNvPr>
            <p:cNvSpPr>
              <a:spLocks noChangeShapeType="1"/>
            </p:cNvSpPr>
            <p:nvPr/>
          </p:nvSpPr>
          <p:spPr bwMode="auto">
            <a:xfrm flipH="1">
              <a:off x="16238966" y="27960729"/>
              <a:ext cx="26795" cy="2164047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4" name="Line 2454">
              <a:extLst>
                <a:ext uri="{FF2B5EF4-FFF2-40B4-BE49-F238E27FC236}">
                  <a16:creationId xmlns:a16="http://schemas.microsoft.com/office/drawing/2014/main" id="{591262B0-2349-4450-A37E-718A8016E179}"/>
                </a:ext>
              </a:extLst>
            </p:cNvPr>
            <p:cNvSpPr>
              <a:spLocks noChangeShapeType="1"/>
            </p:cNvSpPr>
            <p:nvPr/>
          </p:nvSpPr>
          <p:spPr bwMode="auto">
            <a:xfrm flipV="1">
              <a:off x="652392" y="49601199"/>
              <a:ext cx="15624438" cy="2008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35" name="Text Box 2792">
            <a:extLst>
              <a:ext uri="{FF2B5EF4-FFF2-40B4-BE49-F238E27FC236}">
                <a16:creationId xmlns:a16="http://schemas.microsoft.com/office/drawing/2014/main" id="{31F1BD51-C848-4C13-94CA-3A8D878DD86D}"/>
              </a:ext>
            </a:extLst>
          </p:cNvPr>
          <p:cNvSpPr txBox="1">
            <a:spLocks noChangeArrowheads="1"/>
          </p:cNvSpPr>
          <p:nvPr/>
        </p:nvSpPr>
        <p:spPr bwMode="auto">
          <a:xfrm>
            <a:off x="1986881" y="26176605"/>
            <a:ext cx="5265277"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6" name="Text Box 2794">
            <a:extLst>
              <a:ext uri="{FF2B5EF4-FFF2-40B4-BE49-F238E27FC236}">
                <a16:creationId xmlns:a16="http://schemas.microsoft.com/office/drawing/2014/main" id="{26DCB77D-C330-458B-B5B4-6FEA4BD42650}"/>
              </a:ext>
            </a:extLst>
          </p:cNvPr>
          <p:cNvSpPr txBox="1">
            <a:spLocks noChangeArrowheads="1"/>
          </p:cNvSpPr>
          <p:nvPr/>
        </p:nvSpPr>
        <p:spPr bwMode="auto">
          <a:xfrm>
            <a:off x="7238126" y="26032014"/>
            <a:ext cx="4171963" cy="98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7" name="Text Box 2795">
            <a:extLst>
              <a:ext uri="{FF2B5EF4-FFF2-40B4-BE49-F238E27FC236}">
                <a16:creationId xmlns:a16="http://schemas.microsoft.com/office/drawing/2014/main" id="{513A8BAC-D23F-49F5-9F4E-60554E1FBC26}"/>
              </a:ext>
            </a:extLst>
          </p:cNvPr>
          <p:cNvSpPr txBox="1">
            <a:spLocks noChangeArrowheads="1"/>
          </p:cNvSpPr>
          <p:nvPr/>
        </p:nvSpPr>
        <p:spPr bwMode="auto">
          <a:xfrm>
            <a:off x="11751654" y="26116743"/>
            <a:ext cx="3897492"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a:t>
            </a:r>
          </a:p>
        </p:txBody>
      </p:sp>
      <p:sp>
        <p:nvSpPr>
          <p:cNvPr id="38" name="Text Box 2796">
            <a:extLst>
              <a:ext uri="{FF2B5EF4-FFF2-40B4-BE49-F238E27FC236}">
                <a16:creationId xmlns:a16="http://schemas.microsoft.com/office/drawing/2014/main" id="{4056D6D7-F9D1-4FE7-8209-54FFC0A62C3E}"/>
              </a:ext>
            </a:extLst>
          </p:cNvPr>
          <p:cNvSpPr txBox="1">
            <a:spLocks noChangeArrowheads="1"/>
          </p:cNvSpPr>
          <p:nvPr/>
        </p:nvSpPr>
        <p:spPr bwMode="auto">
          <a:xfrm>
            <a:off x="2066442" y="36789457"/>
            <a:ext cx="7276029"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3. Figure caption. Figure caption. Figure caption. Figure caption. Figure caption. Figure caption. Figure caption. </a:t>
            </a:r>
          </a:p>
        </p:txBody>
      </p:sp>
      <p:sp>
        <p:nvSpPr>
          <p:cNvPr id="49" name="Rectangle 2162">
            <a:extLst>
              <a:ext uri="{FF2B5EF4-FFF2-40B4-BE49-F238E27FC236}">
                <a16:creationId xmlns:a16="http://schemas.microsoft.com/office/drawing/2014/main" id="{6C3A908E-F37C-491B-9DFF-EE149B44B689}"/>
              </a:ext>
            </a:extLst>
          </p:cNvPr>
          <p:cNvSpPr>
            <a:spLocks noChangeArrowheads="1"/>
          </p:cNvSpPr>
          <p:nvPr/>
        </p:nvSpPr>
        <p:spPr bwMode="auto">
          <a:xfrm>
            <a:off x="16691068" y="35433778"/>
            <a:ext cx="12382418" cy="5948284"/>
          </a:xfrm>
          <a:prstGeom prst="rect">
            <a:avLst/>
          </a:prstGeom>
          <a:noFill/>
          <a:ln w="76200">
            <a:solidFill>
              <a:schemeClr val="bg2">
                <a:lumMod val="75000"/>
              </a:schemeClr>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dirty="0">
              <a:solidFill>
                <a:srgbClr val="8BC041"/>
              </a:solidFill>
              <a:latin typeface="Times New Roman" panose="02020603050405020304" pitchFamily="18" charset="0"/>
            </a:endParaRPr>
          </a:p>
        </p:txBody>
      </p:sp>
      <p:pic>
        <p:nvPicPr>
          <p:cNvPr id="63" name="Picture 62">
            <a:extLst>
              <a:ext uri="{FF2B5EF4-FFF2-40B4-BE49-F238E27FC236}">
                <a16:creationId xmlns:a16="http://schemas.microsoft.com/office/drawing/2014/main" id="{345F115F-3C02-4498-A3DF-4D4C5C857A22}"/>
              </a:ext>
            </a:extLst>
          </p:cNvPr>
          <p:cNvPicPr>
            <a:picLocks noChangeAspect="1"/>
          </p:cNvPicPr>
          <p:nvPr/>
        </p:nvPicPr>
        <p:blipFill>
          <a:blip r:embed="rId4"/>
          <a:stretch>
            <a:fillRect/>
          </a:stretch>
        </p:blipFill>
        <p:spPr>
          <a:xfrm>
            <a:off x="28000630" y="5884395"/>
            <a:ext cx="2290358" cy="1891280"/>
          </a:xfrm>
          <a:prstGeom prst="rect">
            <a:avLst/>
          </a:prstGeom>
        </p:spPr>
      </p:pic>
      <p:sp>
        <p:nvSpPr>
          <p:cNvPr id="66" name="Rectangle 65">
            <a:extLst>
              <a:ext uri="{FF2B5EF4-FFF2-40B4-BE49-F238E27FC236}">
                <a16:creationId xmlns:a16="http://schemas.microsoft.com/office/drawing/2014/main" id="{3BDCA1D7-28E1-471E-B56D-962B9B1A374E}"/>
              </a:ext>
            </a:extLst>
          </p:cNvPr>
          <p:cNvSpPr/>
          <p:nvPr/>
        </p:nvSpPr>
        <p:spPr>
          <a:xfrm>
            <a:off x="27914600" y="3256268"/>
            <a:ext cx="2342470" cy="2555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 Placeholder 6">
            <a:extLst>
              <a:ext uri="{FF2B5EF4-FFF2-40B4-BE49-F238E27FC236}">
                <a16:creationId xmlns:a16="http://schemas.microsoft.com/office/drawing/2014/main" id="{F911C412-8FDD-4622-ABC3-D74D521DA670}"/>
              </a:ext>
            </a:extLst>
          </p:cNvPr>
          <p:cNvSpPr txBox="1">
            <a:spLocks/>
          </p:cNvSpPr>
          <p:nvPr/>
        </p:nvSpPr>
        <p:spPr>
          <a:xfrm>
            <a:off x="28068102" y="3827019"/>
            <a:ext cx="2051983" cy="1523494"/>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3300" b="1" dirty="0">
                <a:solidFill>
                  <a:schemeClr val="tx1"/>
                </a:solidFill>
              </a:rPr>
              <a:t>Abstract </a:t>
            </a:r>
          </a:p>
          <a:p>
            <a:pPr algn="ctr">
              <a:spcAft>
                <a:spcPts val="0"/>
              </a:spcAft>
            </a:pPr>
            <a:r>
              <a:rPr lang="en-US" sz="3300" b="1" dirty="0">
                <a:solidFill>
                  <a:schemeClr val="tx1"/>
                </a:solidFill>
              </a:rPr>
              <a:t>number: Sc-3</a:t>
            </a:r>
          </a:p>
        </p:txBody>
      </p:sp>
      <p:sp>
        <p:nvSpPr>
          <p:cNvPr id="74" name="Rectangle 2033">
            <a:extLst>
              <a:ext uri="{FF2B5EF4-FFF2-40B4-BE49-F238E27FC236}">
                <a16:creationId xmlns:a16="http://schemas.microsoft.com/office/drawing/2014/main" id="{FAD3B085-19AD-4B11-9330-7D7CF8DB8B08}"/>
              </a:ext>
            </a:extLst>
          </p:cNvPr>
          <p:cNvSpPr>
            <a:spLocks noChangeArrowheads="1"/>
          </p:cNvSpPr>
          <p:nvPr/>
        </p:nvSpPr>
        <p:spPr bwMode="auto">
          <a:xfrm>
            <a:off x="1436912" y="3508433"/>
            <a:ext cx="25171402" cy="150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algn="ctr" defTabSz="705652">
              <a:defRPr/>
            </a:pPr>
            <a:r>
              <a:rPr lang="en-US" altLang="fr-FR" sz="4526" b="1" dirty="0">
                <a:solidFill>
                  <a:schemeClr val="bg1"/>
                </a:solidFill>
                <a:latin typeface="+mn-lt"/>
              </a:rPr>
              <a:t>Title of my poster Title of my poster Title of my poster Title of my poster Title of my poster Title of my poster Title of my poster Title of my poster </a:t>
            </a:r>
          </a:p>
        </p:txBody>
      </p:sp>
      <p:sp>
        <p:nvSpPr>
          <p:cNvPr id="75" name="Rectangle 2034">
            <a:extLst>
              <a:ext uri="{FF2B5EF4-FFF2-40B4-BE49-F238E27FC236}">
                <a16:creationId xmlns:a16="http://schemas.microsoft.com/office/drawing/2014/main" id="{7630EDA7-22FD-4419-8339-4C6CEDEB1D2A}"/>
              </a:ext>
            </a:extLst>
          </p:cNvPr>
          <p:cNvSpPr>
            <a:spLocks noChangeArrowheads="1"/>
          </p:cNvSpPr>
          <p:nvPr/>
        </p:nvSpPr>
        <p:spPr bwMode="auto">
          <a:xfrm>
            <a:off x="4445002" y="5226399"/>
            <a:ext cx="19018111" cy="245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3066">
              <a:defRPr/>
            </a:pPr>
            <a:r>
              <a:rPr lang="en-US" altLang="fr-FR" sz="3500" b="1" dirty="0">
                <a:solidFill>
                  <a:srgbClr val="002060"/>
                </a:solidFill>
                <a:latin typeface="+mn-lt"/>
              </a:rPr>
              <a:t>Author FirstName Last Name (1), Author FirstName Last Name (2), Author FirstName Last Name (3), </a:t>
            </a:r>
            <a:br>
              <a:rPr lang="en-US" altLang="fr-FR" sz="3500" b="1" dirty="0">
                <a:solidFill>
                  <a:srgbClr val="002060"/>
                </a:solidFill>
                <a:latin typeface="+mn-lt"/>
              </a:rPr>
            </a:br>
            <a:r>
              <a:rPr lang="en-US" altLang="fr-FR" sz="3500" b="1" dirty="0">
                <a:solidFill>
                  <a:srgbClr val="002060"/>
                </a:solidFill>
                <a:latin typeface="+mn-lt"/>
              </a:rPr>
              <a:t>Author FirstName Last Name (4), Author FirstName Last Name (5), Author FirstName Last Name (6) </a:t>
            </a:r>
            <a:br>
              <a:rPr lang="en-US" altLang="fr-FR" sz="3500" b="1" dirty="0">
                <a:solidFill>
                  <a:srgbClr val="002060"/>
                </a:solidFill>
                <a:latin typeface="+mn-lt"/>
              </a:rPr>
            </a:br>
            <a:r>
              <a:rPr lang="en-US" altLang="fr-FR" b="1" dirty="0">
                <a:solidFill>
                  <a:srgbClr val="002060"/>
                </a:solidFill>
                <a:latin typeface="+mn-lt"/>
              </a:rPr>
              <a:t> </a:t>
            </a:r>
          </a:p>
          <a:p>
            <a:pPr defTabSz="683066">
              <a:defRPr/>
            </a:pPr>
            <a:r>
              <a:rPr lang="en-US" altLang="fr-FR" sz="3182" b="1" dirty="0">
                <a:solidFill>
                  <a:srgbClr val="002060"/>
                </a:solidFill>
                <a:latin typeface="+mn-lt"/>
              </a:rPr>
              <a:t>(</a:t>
            </a:r>
            <a:r>
              <a:rPr lang="en-US" altLang="fr-FR" sz="3000" b="1" dirty="0">
                <a:solidFill>
                  <a:srgbClr val="002060"/>
                </a:solidFill>
                <a:latin typeface="+mn-lt"/>
              </a:rPr>
              <a:t>1) University of…….., Country, (2) University of…….., Country, (3) University of………., Country</a:t>
            </a:r>
            <a:br>
              <a:rPr lang="en-US" altLang="fr-FR" sz="3000" b="1" dirty="0">
                <a:solidFill>
                  <a:srgbClr val="002060"/>
                </a:solidFill>
                <a:latin typeface="+mn-lt"/>
              </a:rPr>
            </a:br>
            <a:r>
              <a:rPr lang="en-US" altLang="fr-FR" sz="3000" b="1" dirty="0">
                <a:solidFill>
                  <a:srgbClr val="002060"/>
                </a:solidFill>
                <a:latin typeface="+mn-lt"/>
              </a:rPr>
              <a:t>(4) University of…….., Country, (5) University of…….., Country, (6) University of………., Country</a:t>
            </a:r>
            <a:endParaRPr lang="en-US" altLang="fr-FR" dirty="0">
              <a:solidFill>
                <a:srgbClr val="002060"/>
              </a:solidFill>
              <a:latin typeface="+mn-lt"/>
            </a:endParaRPr>
          </a:p>
        </p:txBody>
      </p:sp>
      <p:pic>
        <p:nvPicPr>
          <p:cNvPr id="77" name="Graphic 76" descr="Mailbox">
            <a:extLst>
              <a:ext uri="{FF2B5EF4-FFF2-40B4-BE49-F238E27FC236}">
                <a16:creationId xmlns:a16="http://schemas.microsoft.com/office/drawing/2014/main" id="{CEC9CC7D-805A-4D4D-B965-D836982F65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36846" y="5704743"/>
            <a:ext cx="872754" cy="872754"/>
          </a:xfrm>
          <a:prstGeom prst="rect">
            <a:avLst/>
          </a:prstGeom>
        </p:spPr>
      </p:pic>
      <p:sp>
        <p:nvSpPr>
          <p:cNvPr id="78" name="TextBox 77">
            <a:extLst>
              <a:ext uri="{FF2B5EF4-FFF2-40B4-BE49-F238E27FC236}">
                <a16:creationId xmlns:a16="http://schemas.microsoft.com/office/drawing/2014/main" id="{B6040A18-181A-41A2-AC03-5772F5DF2CF9}"/>
              </a:ext>
            </a:extLst>
          </p:cNvPr>
          <p:cNvSpPr txBox="1"/>
          <p:nvPr/>
        </p:nvSpPr>
        <p:spPr>
          <a:xfrm>
            <a:off x="24311400" y="6584043"/>
            <a:ext cx="2940870" cy="646331"/>
          </a:xfrm>
          <a:prstGeom prst="rect">
            <a:avLst/>
          </a:prstGeom>
          <a:noFill/>
        </p:spPr>
        <p:txBody>
          <a:bodyPr wrap="none" rtlCol="0">
            <a:spAutoFit/>
          </a:bodyPr>
          <a:lstStyle/>
          <a:p>
            <a:r>
              <a:rPr lang="en-US" altLang="fr-FR" b="1" dirty="0"/>
              <a:t>Corresponding author (only) </a:t>
            </a:r>
          </a:p>
          <a:p>
            <a:r>
              <a:rPr lang="en-US" altLang="fr-FR" b="1" dirty="0"/>
              <a:t>…………..@.............. </a:t>
            </a:r>
            <a:endParaRPr lang="en-GB" b="1" dirty="0"/>
          </a:p>
        </p:txBody>
      </p:sp>
      <p:pic>
        <p:nvPicPr>
          <p:cNvPr id="80" name="Picture 79">
            <a:extLst>
              <a:ext uri="{FF2B5EF4-FFF2-40B4-BE49-F238E27FC236}">
                <a16:creationId xmlns:a16="http://schemas.microsoft.com/office/drawing/2014/main" id="{7DC004FC-4789-4B5C-9A0F-CEFDC5AE18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36849" y="19166527"/>
            <a:ext cx="5813955" cy="3084398"/>
          </a:xfrm>
          <a:prstGeom prst="rect">
            <a:avLst/>
          </a:prstGeom>
          <a:ln w="12700">
            <a:solidFill>
              <a:schemeClr val="tx1"/>
            </a:solidFill>
          </a:ln>
        </p:spPr>
      </p:pic>
      <p:sp>
        <p:nvSpPr>
          <p:cNvPr id="81" name="TextBox 80">
            <a:extLst>
              <a:ext uri="{FF2B5EF4-FFF2-40B4-BE49-F238E27FC236}">
                <a16:creationId xmlns:a16="http://schemas.microsoft.com/office/drawing/2014/main" id="{255BBA08-9510-45AD-B3AF-F9B18EF623F0}"/>
              </a:ext>
            </a:extLst>
          </p:cNvPr>
          <p:cNvSpPr txBox="1"/>
          <p:nvPr/>
        </p:nvSpPr>
        <p:spPr>
          <a:xfrm>
            <a:off x="16826277" y="22321304"/>
            <a:ext cx="5951527" cy="715773"/>
          </a:xfrm>
          <a:prstGeom prst="rect">
            <a:avLst/>
          </a:prstGeom>
          <a:noFill/>
          <a:ln w="12700">
            <a:noFill/>
          </a:ln>
        </p:spPr>
        <p:txBody>
          <a:bodyPr wrap="square" rtlCol="0">
            <a:spAutoFit/>
          </a:bodyPr>
          <a:lstStyle/>
          <a:p>
            <a:r>
              <a:rPr lang="en-GB" sz="2000" b="1" dirty="0"/>
              <a:t>Fig. 5: Global CO2 (in GT) emissions from energy combustion and industrial processes, 1900-2022</a:t>
            </a:r>
          </a:p>
        </p:txBody>
      </p:sp>
      <p:pic>
        <p:nvPicPr>
          <p:cNvPr id="83" name="Image1">
            <a:extLst>
              <a:ext uri="{FF2B5EF4-FFF2-40B4-BE49-F238E27FC236}">
                <a16:creationId xmlns:a16="http://schemas.microsoft.com/office/drawing/2014/main" id="{C9AC4553-C0FA-433B-ABDD-4D1356FD8E83}"/>
              </a:ext>
            </a:extLst>
          </p:cNvPr>
          <p:cNvPicPr/>
          <p:nvPr/>
        </p:nvPicPr>
        <p:blipFill rotWithShape="1">
          <a:blip r:embed="rId8" cstate="print"/>
          <a:srcRect l="8017" t="29118" r="12824" b="39344"/>
          <a:stretch/>
        </p:blipFill>
        <p:spPr bwMode="auto">
          <a:xfrm>
            <a:off x="16444512" y="10319927"/>
            <a:ext cx="5834695" cy="4117550"/>
          </a:xfrm>
          <a:prstGeom prst="rect">
            <a:avLst/>
          </a:prstGeom>
          <a:ln>
            <a:noFill/>
          </a:ln>
          <a:extLst>
            <a:ext uri="{53640926-AAD7-44D8-BBD7-CCE9431645EC}">
              <a14:shadowObscured xmlns:a14="http://schemas.microsoft.com/office/drawing/2010/main"/>
            </a:ext>
          </a:extLst>
        </p:spPr>
      </p:pic>
      <p:pic>
        <p:nvPicPr>
          <p:cNvPr id="84" name="Image1">
            <a:extLst>
              <a:ext uri="{FF2B5EF4-FFF2-40B4-BE49-F238E27FC236}">
                <a16:creationId xmlns:a16="http://schemas.microsoft.com/office/drawing/2014/main" id="{52731D62-80DE-496C-9ACB-A71429E6FADC}"/>
              </a:ext>
            </a:extLst>
          </p:cNvPr>
          <p:cNvPicPr/>
          <p:nvPr/>
        </p:nvPicPr>
        <p:blipFill rotWithShape="1">
          <a:blip r:embed="rId9" cstate="print">
            <a:extLst>
              <a:ext uri="{28A0092B-C50C-407E-A947-70E740481C1C}">
                <a14:useLocalDpi xmlns:a14="http://schemas.microsoft.com/office/drawing/2010/main" val="0"/>
              </a:ext>
            </a:extLst>
          </a:blip>
          <a:srcRect l="3132" t="49718" r="8384" b="18642"/>
          <a:stretch/>
        </p:blipFill>
        <p:spPr bwMode="auto">
          <a:xfrm>
            <a:off x="22337574" y="10259832"/>
            <a:ext cx="6147215" cy="4175733"/>
          </a:xfrm>
          <a:prstGeom prst="rect">
            <a:avLst/>
          </a:prstGeom>
          <a:ln>
            <a:noFill/>
          </a:ln>
          <a:extLst>
            <a:ext uri="{53640926-AAD7-44D8-BBD7-CCE9431645EC}">
              <a14:shadowObscured xmlns:a14="http://schemas.microsoft.com/office/drawing/2010/main"/>
            </a:ext>
          </a:extLst>
        </p:spPr>
      </p:pic>
      <p:pic>
        <p:nvPicPr>
          <p:cNvPr id="85" name="Image1">
            <a:extLst>
              <a:ext uri="{FF2B5EF4-FFF2-40B4-BE49-F238E27FC236}">
                <a16:creationId xmlns:a16="http://schemas.microsoft.com/office/drawing/2014/main" id="{792D610D-E982-4F5C-B021-977DE9F5016F}"/>
              </a:ext>
            </a:extLst>
          </p:cNvPr>
          <p:cNvPicPr/>
          <p:nvPr/>
        </p:nvPicPr>
        <p:blipFill rotWithShape="1">
          <a:blip r:embed="rId10" cstate="print"/>
          <a:srcRect t="2172" b="3924"/>
          <a:stretch/>
        </p:blipFill>
        <p:spPr bwMode="auto">
          <a:xfrm>
            <a:off x="22862167" y="19009019"/>
            <a:ext cx="5780843" cy="3363178"/>
          </a:xfrm>
          <a:prstGeom prst="rect">
            <a:avLst/>
          </a:prstGeom>
          <a:ln>
            <a:noFill/>
          </a:ln>
          <a:extLst>
            <a:ext uri="{53640926-AAD7-44D8-BBD7-CCE9431645EC}">
              <a14:shadowObscured xmlns:a14="http://schemas.microsoft.com/office/drawing/2010/main"/>
            </a:ext>
          </a:extLst>
        </p:spPr>
      </p:pic>
      <p:sp>
        <p:nvSpPr>
          <p:cNvPr id="86" name="TextBox 85">
            <a:extLst>
              <a:ext uri="{FF2B5EF4-FFF2-40B4-BE49-F238E27FC236}">
                <a16:creationId xmlns:a16="http://schemas.microsoft.com/office/drawing/2014/main" id="{0F70CE80-39CA-4A18-AC82-ECC90D516BEB}"/>
              </a:ext>
            </a:extLst>
          </p:cNvPr>
          <p:cNvSpPr txBox="1"/>
          <p:nvPr/>
        </p:nvSpPr>
        <p:spPr>
          <a:xfrm>
            <a:off x="23163593" y="22374919"/>
            <a:ext cx="5479417" cy="707886"/>
          </a:xfrm>
          <a:prstGeom prst="rect">
            <a:avLst/>
          </a:prstGeom>
          <a:noFill/>
        </p:spPr>
        <p:txBody>
          <a:bodyPr wrap="square" rtlCol="0">
            <a:spAutoFit/>
          </a:bodyPr>
          <a:lstStyle/>
          <a:p>
            <a:r>
              <a:rPr lang="en-US" sz="2000" b="1" dirty="0"/>
              <a:t>Fig. 6. Past, present and predicted sea level trends (After Boko et al., 2007). </a:t>
            </a:r>
            <a:endParaRPr lang="en-GB" sz="2000" dirty="0"/>
          </a:p>
        </p:txBody>
      </p:sp>
      <p:sp>
        <p:nvSpPr>
          <p:cNvPr id="87" name="Text Box 2173">
            <a:extLst>
              <a:ext uri="{FF2B5EF4-FFF2-40B4-BE49-F238E27FC236}">
                <a16:creationId xmlns:a16="http://schemas.microsoft.com/office/drawing/2014/main" id="{382B053E-704F-4367-A761-DBD8C1FB40B8}"/>
              </a:ext>
            </a:extLst>
          </p:cNvPr>
          <p:cNvSpPr txBox="1">
            <a:spLocks noChangeArrowheads="1"/>
          </p:cNvSpPr>
          <p:nvPr/>
        </p:nvSpPr>
        <p:spPr bwMode="auto">
          <a:xfrm>
            <a:off x="1571049" y="30241099"/>
            <a:ext cx="13925624" cy="220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Results of my work.</a:t>
            </a:r>
            <a:r>
              <a:rPr lang="en-US" sz="2000" b="1" dirty="0">
                <a:solidFill>
                  <a:schemeClr val="tx1">
                    <a:lumMod val="50000"/>
                  </a:schemeClr>
                </a:solidFill>
                <a:latin typeface="+mn-lt"/>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r>
              <a:rPr lang="en-US" sz="1800" b="1" dirty="0">
                <a:solidFill>
                  <a:schemeClr val="tx1">
                    <a:lumMod val="50000"/>
                  </a:schemeClr>
                </a:solidFill>
                <a:cs typeface="Times New Roman" panose="02020603050405020304" pitchFamily="18" charset="0"/>
              </a:rPr>
              <a:t>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sp>
        <p:nvSpPr>
          <p:cNvPr id="88" name="Text Box 2796">
            <a:extLst>
              <a:ext uri="{FF2B5EF4-FFF2-40B4-BE49-F238E27FC236}">
                <a16:creationId xmlns:a16="http://schemas.microsoft.com/office/drawing/2014/main" id="{A87AF154-2191-4533-9533-25F4344811B8}"/>
              </a:ext>
            </a:extLst>
          </p:cNvPr>
          <p:cNvSpPr txBox="1">
            <a:spLocks noChangeArrowheads="1"/>
          </p:cNvSpPr>
          <p:nvPr/>
        </p:nvSpPr>
        <p:spPr bwMode="auto">
          <a:xfrm>
            <a:off x="9668428" y="36917307"/>
            <a:ext cx="5689696"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4. Figure caption. Figure caption. Figure caption. Figure caption. Figure caption. Figure caption. Figure</a:t>
            </a:r>
          </a:p>
        </p:txBody>
      </p:sp>
      <p:sp>
        <p:nvSpPr>
          <p:cNvPr id="89" name="Text Box 2796">
            <a:extLst>
              <a:ext uri="{FF2B5EF4-FFF2-40B4-BE49-F238E27FC236}">
                <a16:creationId xmlns:a16="http://schemas.microsoft.com/office/drawing/2014/main" id="{72AECA23-0550-4B81-88DE-3AA7E8D46A93}"/>
              </a:ext>
            </a:extLst>
          </p:cNvPr>
          <p:cNvSpPr txBox="1">
            <a:spLocks noChangeArrowheads="1"/>
          </p:cNvSpPr>
          <p:nvPr/>
        </p:nvSpPr>
        <p:spPr bwMode="auto">
          <a:xfrm>
            <a:off x="2150035" y="27783388"/>
            <a:ext cx="7111441"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1. Figure caption. Figure caption. Figure caption. Figure caption. </a:t>
            </a:r>
          </a:p>
        </p:txBody>
      </p:sp>
      <p:sp>
        <p:nvSpPr>
          <p:cNvPr id="90" name="Text Box 2796">
            <a:extLst>
              <a:ext uri="{FF2B5EF4-FFF2-40B4-BE49-F238E27FC236}">
                <a16:creationId xmlns:a16="http://schemas.microsoft.com/office/drawing/2014/main" id="{98A98669-2D8F-4CE8-8103-5C4023FD5C92}"/>
              </a:ext>
            </a:extLst>
          </p:cNvPr>
          <p:cNvSpPr txBox="1">
            <a:spLocks noChangeArrowheads="1"/>
          </p:cNvSpPr>
          <p:nvPr/>
        </p:nvSpPr>
        <p:spPr bwMode="auto">
          <a:xfrm>
            <a:off x="9423728" y="27982866"/>
            <a:ext cx="6086868"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2. Figure caption. Figure caption. Figure caption. </a:t>
            </a:r>
          </a:p>
        </p:txBody>
      </p:sp>
      <p:sp>
        <p:nvSpPr>
          <p:cNvPr id="93" name="Text Box 2173">
            <a:extLst>
              <a:ext uri="{FF2B5EF4-FFF2-40B4-BE49-F238E27FC236}">
                <a16:creationId xmlns:a16="http://schemas.microsoft.com/office/drawing/2014/main" id="{6F1423E7-5132-44A2-941B-9FEFCB29599E}"/>
              </a:ext>
            </a:extLst>
          </p:cNvPr>
          <p:cNvSpPr txBox="1">
            <a:spLocks noChangeArrowheads="1"/>
          </p:cNvSpPr>
          <p:nvPr/>
        </p:nvSpPr>
        <p:spPr bwMode="auto">
          <a:xfrm>
            <a:off x="1625592" y="38007618"/>
            <a:ext cx="13925624" cy="303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Results of my work.</a:t>
            </a:r>
            <a:r>
              <a:rPr lang="en-US" sz="2000" b="1" dirty="0">
                <a:solidFill>
                  <a:schemeClr val="tx1">
                    <a:lumMod val="50000"/>
                  </a:schemeClr>
                </a:solidFill>
                <a:latin typeface="+mn-lt"/>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r>
              <a:rPr lang="en-US" sz="1800" b="1" dirty="0">
                <a:solidFill>
                  <a:schemeClr val="tx1">
                    <a:lumMod val="50000"/>
                  </a:schemeClr>
                </a:solidFill>
                <a:cs typeface="Times New Roman" panose="02020603050405020304" pitchFamily="18" charset="0"/>
              </a:rPr>
              <a:t>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pic>
        <p:nvPicPr>
          <p:cNvPr id="95" name="Picture 94" descr="A diagram of a waste processing process&#10;&#10;Description automatically generated">
            <a:extLst>
              <a:ext uri="{FF2B5EF4-FFF2-40B4-BE49-F238E27FC236}">
                <a16:creationId xmlns:a16="http://schemas.microsoft.com/office/drawing/2014/main" id="{9BD0E463-F233-4FDD-93DF-8F8473E2D0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1749" y="24052990"/>
            <a:ext cx="6383991" cy="3596311"/>
          </a:xfrm>
          <a:prstGeom prst="rect">
            <a:avLst/>
          </a:prstGeom>
        </p:spPr>
      </p:pic>
      <p:pic>
        <p:nvPicPr>
          <p:cNvPr id="97" name="Picture 96" descr="Diagram of a diagram of a chemical process&#10;&#10;Description automatically generated">
            <a:extLst>
              <a:ext uri="{FF2B5EF4-FFF2-40B4-BE49-F238E27FC236}">
                <a16:creationId xmlns:a16="http://schemas.microsoft.com/office/drawing/2014/main" id="{B305031D-047E-4011-96E4-528268C2CD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84401" y="24195022"/>
            <a:ext cx="3298599" cy="3673984"/>
          </a:xfrm>
          <a:prstGeom prst="rect">
            <a:avLst/>
          </a:prstGeom>
        </p:spPr>
      </p:pic>
      <p:pic>
        <p:nvPicPr>
          <p:cNvPr id="99" name="Picture 98" descr="A graph of different colored bars&#10;&#10;Description automatically generated">
            <a:extLst>
              <a:ext uri="{FF2B5EF4-FFF2-40B4-BE49-F238E27FC236}">
                <a16:creationId xmlns:a16="http://schemas.microsoft.com/office/drawing/2014/main" id="{4767F803-C08B-4D16-A415-7AAAB28C46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6442" y="32731683"/>
            <a:ext cx="7450088" cy="3917870"/>
          </a:xfrm>
          <a:prstGeom prst="rect">
            <a:avLst/>
          </a:prstGeom>
        </p:spPr>
      </p:pic>
      <p:pic>
        <p:nvPicPr>
          <p:cNvPr id="101" name="Picture 100" descr="A chart of different types of food&#10;&#10;Description automatically generated">
            <a:extLst>
              <a:ext uri="{FF2B5EF4-FFF2-40B4-BE49-F238E27FC236}">
                <a16:creationId xmlns:a16="http://schemas.microsoft.com/office/drawing/2014/main" id="{14717314-D8B1-486B-8A45-F2A379838EC9}"/>
              </a:ext>
            </a:extLst>
          </p:cNvPr>
          <p:cNvPicPr>
            <a:picLocks noChangeAspect="1"/>
          </p:cNvPicPr>
          <p:nvPr/>
        </p:nvPicPr>
        <p:blipFill rotWithShape="1">
          <a:blip r:embed="rId14">
            <a:extLst>
              <a:ext uri="{28A0092B-C50C-407E-A947-70E740481C1C}">
                <a14:useLocalDpi xmlns:a14="http://schemas.microsoft.com/office/drawing/2010/main" val="0"/>
              </a:ext>
            </a:extLst>
          </a:blip>
          <a:srcRect t="10132" b="6622"/>
          <a:stretch/>
        </p:blipFill>
        <p:spPr>
          <a:xfrm>
            <a:off x="9630653" y="32806750"/>
            <a:ext cx="5770834" cy="4074237"/>
          </a:xfrm>
          <a:prstGeom prst="rect">
            <a:avLst/>
          </a:prstGeom>
        </p:spPr>
      </p:pic>
      <p:sp>
        <p:nvSpPr>
          <p:cNvPr id="102" name="TextBox 101">
            <a:extLst>
              <a:ext uri="{FF2B5EF4-FFF2-40B4-BE49-F238E27FC236}">
                <a16:creationId xmlns:a16="http://schemas.microsoft.com/office/drawing/2014/main" id="{EFADDC41-AED4-4BA2-8005-3CF132BE4620}"/>
              </a:ext>
            </a:extLst>
          </p:cNvPr>
          <p:cNvSpPr txBox="1"/>
          <p:nvPr/>
        </p:nvSpPr>
        <p:spPr>
          <a:xfrm>
            <a:off x="16617390" y="9827849"/>
            <a:ext cx="5420115" cy="400110"/>
          </a:xfrm>
          <a:prstGeom prst="rect">
            <a:avLst/>
          </a:prstGeom>
          <a:noFill/>
          <a:ln w="12700">
            <a:noFill/>
          </a:ln>
        </p:spPr>
        <p:txBody>
          <a:bodyPr wrap="square" rtlCol="0">
            <a:spAutoFit/>
          </a:bodyPr>
          <a:lstStyle/>
          <a:p>
            <a:r>
              <a:rPr lang="en-GB" sz="2000" b="1" dirty="0"/>
              <a:t>Table. 1: Climate risks on human health. </a:t>
            </a:r>
          </a:p>
        </p:txBody>
      </p:sp>
      <p:sp>
        <p:nvSpPr>
          <p:cNvPr id="103" name="TextBox 102">
            <a:extLst>
              <a:ext uri="{FF2B5EF4-FFF2-40B4-BE49-F238E27FC236}">
                <a16:creationId xmlns:a16="http://schemas.microsoft.com/office/drawing/2014/main" id="{FE7ADAE9-C345-4478-8DC4-0D29EF8EC632}"/>
              </a:ext>
            </a:extLst>
          </p:cNvPr>
          <p:cNvSpPr txBox="1"/>
          <p:nvPr/>
        </p:nvSpPr>
        <p:spPr>
          <a:xfrm>
            <a:off x="22414357" y="9798814"/>
            <a:ext cx="5951527" cy="400110"/>
          </a:xfrm>
          <a:prstGeom prst="rect">
            <a:avLst/>
          </a:prstGeom>
          <a:noFill/>
          <a:ln w="12700">
            <a:noFill/>
          </a:ln>
        </p:spPr>
        <p:txBody>
          <a:bodyPr wrap="square" rtlCol="0">
            <a:spAutoFit/>
          </a:bodyPr>
          <a:lstStyle/>
          <a:p>
            <a:r>
              <a:rPr lang="en-GB" sz="2000" b="1" dirty="0"/>
              <a:t>Table. 2: Climate risks on water resources. </a:t>
            </a:r>
          </a:p>
        </p:txBody>
      </p:sp>
      <p:pic>
        <p:nvPicPr>
          <p:cNvPr id="13" name="Picture 12" descr="A logo with a microscope and a star&#10;&#10;Description automatically generated">
            <a:extLst>
              <a:ext uri="{FF2B5EF4-FFF2-40B4-BE49-F238E27FC236}">
                <a16:creationId xmlns:a16="http://schemas.microsoft.com/office/drawing/2014/main" id="{BD926F63-8447-4533-99DB-A9C72B1BD2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82603" y="933313"/>
            <a:ext cx="1351988" cy="1921483"/>
          </a:xfrm>
          <a:prstGeom prst="rect">
            <a:avLst/>
          </a:prstGeom>
        </p:spPr>
      </p:pic>
      <p:pic>
        <p:nvPicPr>
          <p:cNvPr id="69" name="Picture 68">
            <a:extLst>
              <a:ext uri="{FF2B5EF4-FFF2-40B4-BE49-F238E27FC236}">
                <a16:creationId xmlns:a16="http://schemas.microsoft.com/office/drawing/2014/main" id="{F777F37A-738B-482F-961D-31BAF6A1AA10}"/>
              </a:ext>
            </a:extLst>
          </p:cNvPr>
          <p:cNvPicPr/>
          <p:nvPr/>
        </p:nvPicPr>
        <p:blipFill rotWithShape="1">
          <a:blip r:embed="rId16" cstate="print">
            <a:extLst>
              <a:ext uri="{BEBA8EAE-BF5A-486C-A8C5-ECC9F3942E4B}">
                <a14:imgProps xmlns:a14="http://schemas.microsoft.com/office/drawing/2010/main">
                  <a14:imgLayer r:embed="rId17">
                    <a14:imgEffect>
                      <a14:sharpenSoften amount="62000"/>
                    </a14:imgEffect>
                    <a14:imgEffect>
                      <a14:brightnessContrast bright="20000"/>
                    </a14:imgEffect>
                  </a14:imgLayer>
                </a14:imgProps>
              </a:ext>
              <a:ext uri="{28A0092B-C50C-407E-A947-70E740481C1C}">
                <a14:useLocalDpi xmlns:a14="http://schemas.microsoft.com/office/drawing/2010/main" val="0"/>
              </a:ext>
            </a:extLst>
          </a:blip>
          <a:srcRect l="6516" t="5896" r="5945" b="2864"/>
          <a:stretch/>
        </p:blipFill>
        <p:spPr bwMode="auto">
          <a:xfrm>
            <a:off x="27707542" y="771678"/>
            <a:ext cx="2236227" cy="2127578"/>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0912260B-E2BC-4ED0-BAF7-6BF94F817816}"/>
              </a:ext>
            </a:extLst>
          </p:cNvPr>
          <p:cNvPicPr>
            <a:picLocks noChangeAspect="1"/>
          </p:cNvPicPr>
          <p:nvPr/>
        </p:nvPicPr>
        <p:blipFill>
          <a:blip r:embed="rId18"/>
          <a:stretch>
            <a:fillRect/>
          </a:stretch>
        </p:blipFill>
        <p:spPr>
          <a:xfrm>
            <a:off x="24553328" y="623793"/>
            <a:ext cx="3103414" cy="2434023"/>
          </a:xfrm>
          <a:prstGeom prst="rect">
            <a:avLst/>
          </a:prstGeom>
        </p:spPr>
      </p:pic>
    </p:spTree>
    <p:extLst>
      <p:ext uri="{BB962C8B-B14F-4D97-AF65-F5344CB8AC3E}">
        <p14:creationId xmlns:p14="http://schemas.microsoft.com/office/powerpoint/2010/main" val="2068563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TotalTime>
  <Words>2430</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cp:lastModifiedBy>
  <cp:revision>76</cp:revision>
  <dcterms:created xsi:type="dcterms:W3CDTF">2024-01-10T13:09:08Z</dcterms:created>
  <dcterms:modified xsi:type="dcterms:W3CDTF">2024-04-18T14:23:07Z</dcterms:modified>
</cp:coreProperties>
</file>